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23"/>
  </p:notesMasterIdLst>
  <p:handoutMasterIdLst>
    <p:handoutMasterId r:id="rId24"/>
  </p:handout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x="12192000" cy="6858000"/>
  <p:notesSz cx="6858000" cy="9144000"/>
  <p:embeddedFontLst>
    <p:embeddedFont>
      <p:font typeface="Open Sans ExtraBold" panose="020B0906030804020204" pitchFamily="34" charset="0"/>
      <p:bold r:id="rId25"/>
      <p:italic r:id="rId26"/>
      <p:boldItalic r:id="rId27"/>
    </p:embeddedFont>
    <p:embeddedFont>
      <p:font typeface="Open Sans Light" panose="020B0306030504020204" pitchFamily="34" charset="0"/>
      <p:regular r:id="rId28"/>
      <p:italic r:id="rId29"/>
    </p:embeddedFont>
    <p:embeddedFont>
      <p:font typeface="Open Sans Semibold" panose="020B0706030804020204" pitchFamily="34" charset="0"/>
      <p:regular r:id="rId30"/>
      <p:bold r:id="rId31"/>
      <p:italic r:id="rId32"/>
      <p:boldItalic r:id="rId33"/>
    </p:embeddedFont>
  </p:embeddedFontLst>
  <p:defaultText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3198"/>
    <a:srgbClr val="1831CB"/>
    <a:srgbClr val="214ECB"/>
    <a:srgbClr val="2165CB"/>
    <a:srgbClr val="00003F"/>
    <a:srgbClr val="000000"/>
    <a:srgbClr val="22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A530FF-63DC-5F40-9282-D113216CE472}" v="74" dt="2026-09-16T06:58:12.721"/>
    <p1510:client id="{E01DAA89-A02B-E648-98F4-388D4AD43F6A}" v="2" dt="2026-09-15T06:47:24.32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92"/>
    <p:restoredTop sz="77671"/>
  </p:normalViewPr>
  <p:slideViewPr>
    <p:cSldViewPr snapToGrid="0">
      <p:cViewPr varScale="1">
        <p:scale>
          <a:sx n="93" d="100"/>
          <a:sy n="93" d="100"/>
        </p:scale>
        <p:origin x="1312" y="19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openxmlformats.org/officeDocument/2006/relationships/font" Target="fonts/font9.fntdata"/><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32" Type="http://schemas.openxmlformats.org/officeDocument/2006/relationships/font" Target="fonts/font8.fntdata"/><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4.fntdata"/><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razd Zakrajšek" userId="df2af046-6b52-4329-8d12-24d66248ad8c" providerId="ADAL" clId="{6B49372A-EFB7-5619-9B34-7668AFF2E47A}"/>
    <pc:docChg chg="custSel modSld delSection">
      <pc:chgData name="Gorazd Zakrajšek" userId="df2af046-6b52-4329-8d12-24d66248ad8c" providerId="ADAL" clId="{6B49372A-EFB7-5619-9B34-7668AFF2E47A}" dt="2026-09-16T07:07:37.293" v="327" actId="729"/>
      <pc:docMkLst>
        <pc:docMk/>
      </pc:docMkLst>
      <pc:sldChg chg="modNotesTx">
        <pc:chgData name="Gorazd Zakrajšek" userId="df2af046-6b52-4329-8d12-24d66248ad8c" providerId="ADAL" clId="{6B49372A-EFB7-5619-9B34-7668AFF2E47A}" dt="2026-09-16T06:33:30.683" v="110" actId="20577"/>
        <pc:sldMkLst>
          <pc:docMk/>
          <pc:sldMk cId="0" sldId="256"/>
        </pc:sldMkLst>
      </pc:sldChg>
      <pc:sldChg chg="delSp modSp mod modShow">
        <pc:chgData name="Gorazd Zakrajšek" userId="df2af046-6b52-4329-8d12-24d66248ad8c" providerId="ADAL" clId="{6B49372A-EFB7-5619-9B34-7668AFF2E47A}" dt="2026-09-16T04:41:32.844" v="72" actId="729"/>
        <pc:sldMkLst>
          <pc:docMk/>
          <pc:sldMk cId="0" sldId="257"/>
        </pc:sldMkLst>
        <pc:spChg chg="mod">
          <ac:chgData name="Gorazd Zakrajšek" userId="df2af046-6b52-4329-8d12-24d66248ad8c" providerId="ADAL" clId="{6B49372A-EFB7-5619-9B34-7668AFF2E47A}" dt="2026-09-15T08:03:29.250" v="45" actId="20577"/>
          <ac:spMkLst>
            <pc:docMk/>
            <pc:sldMk cId="0" sldId="257"/>
            <ac:spMk id="19" creationId="{00000000-0000-0000-0000-000000000000}"/>
          </ac:spMkLst>
        </pc:spChg>
        <pc:spChg chg="mod">
          <ac:chgData name="Gorazd Zakrajšek" userId="df2af046-6b52-4329-8d12-24d66248ad8c" providerId="ADAL" clId="{6B49372A-EFB7-5619-9B34-7668AFF2E47A}" dt="2026-09-15T07:57:46.357" v="20" actId="113"/>
          <ac:spMkLst>
            <pc:docMk/>
            <pc:sldMk cId="0" sldId="257"/>
            <ac:spMk id="23" creationId="{00000000-0000-0000-0000-000000000000}"/>
          </ac:spMkLst>
        </pc:spChg>
        <pc:spChg chg="del">
          <ac:chgData name="Gorazd Zakrajšek" userId="df2af046-6b52-4329-8d12-24d66248ad8c" providerId="ADAL" clId="{6B49372A-EFB7-5619-9B34-7668AFF2E47A}" dt="2026-09-15T08:03:07.753" v="22" actId="478"/>
          <ac:spMkLst>
            <pc:docMk/>
            <pc:sldMk cId="0" sldId="257"/>
            <ac:spMk id="29" creationId="{00000000-0000-0000-0000-000000000000}"/>
          </ac:spMkLst>
        </pc:spChg>
        <pc:spChg chg="del">
          <ac:chgData name="Gorazd Zakrajšek" userId="df2af046-6b52-4329-8d12-24d66248ad8c" providerId="ADAL" clId="{6B49372A-EFB7-5619-9B34-7668AFF2E47A}" dt="2026-09-15T08:03:07.093" v="21" actId="478"/>
          <ac:spMkLst>
            <pc:docMk/>
            <pc:sldMk cId="0" sldId="257"/>
            <ac:spMk id="30" creationId="{00000000-0000-0000-0000-000000000000}"/>
          </ac:spMkLst>
        </pc:spChg>
      </pc:sldChg>
      <pc:sldChg chg="modSp mod modNotesTx">
        <pc:chgData name="Gorazd Zakrajšek" userId="df2af046-6b52-4329-8d12-24d66248ad8c" providerId="ADAL" clId="{6B49372A-EFB7-5619-9B34-7668AFF2E47A}" dt="2026-09-16T06:33:42.311" v="137" actId="20577"/>
        <pc:sldMkLst>
          <pc:docMk/>
          <pc:sldMk cId="0" sldId="258"/>
        </pc:sldMkLst>
        <pc:spChg chg="mod">
          <ac:chgData name="Gorazd Zakrajšek" userId="df2af046-6b52-4329-8d12-24d66248ad8c" providerId="ADAL" clId="{6B49372A-EFB7-5619-9B34-7668AFF2E47A}" dt="2026-09-15T09:53:03.177" v="48" actId="403"/>
          <ac:spMkLst>
            <pc:docMk/>
            <pc:sldMk cId="0" sldId="258"/>
            <ac:spMk id="5" creationId="{00000000-0000-0000-0000-000000000000}"/>
          </ac:spMkLst>
        </pc:spChg>
        <pc:spChg chg="mod">
          <ac:chgData name="Gorazd Zakrajšek" userId="df2af046-6b52-4329-8d12-24d66248ad8c" providerId="ADAL" clId="{6B49372A-EFB7-5619-9B34-7668AFF2E47A}" dt="2026-09-15T09:53:10.077" v="50" actId="403"/>
          <ac:spMkLst>
            <pc:docMk/>
            <pc:sldMk cId="0" sldId="258"/>
            <ac:spMk id="16" creationId="{00000000-0000-0000-0000-000000000000}"/>
          </ac:spMkLst>
        </pc:spChg>
      </pc:sldChg>
      <pc:sldChg chg="modSp mod modNotesTx">
        <pc:chgData name="Gorazd Zakrajšek" userId="df2af046-6b52-4329-8d12-24d66248ad8c" providerId="ADAL" clId="{6B49372A-EFB7-5619-9B34-7668AFF2E47A}" dt="2026-09-16T06:38:43.776" v="174" actId="20577"/>
        <pc:sldMkLst>
          <pc:docMk/>
          <pc:sldMk cId="0" sldId="259"/>
        </pc:sldMkLst>
        <pc:spChg chg="mod">
          <ac:chgData name="Gorazd Zakrajšek" userId="df2af046-6b52-4329-8d12-24d66248ad8c" providerId="ADAL" clId="{6B49372A-EFB7-5619-9B34-7668AFF2E47A}" dt="2026-09-15T09:53:17.938" v="53" actId="403"/>
          <ac:spMkLst>
            <pc:docMk/>
            <pc:sldMk cId="0" sldId="259"/>
            <ac:spMk id="5" creationId="{00000000-0000-0000-0000-000000000000}"/>
          </ac:spMkLst>
        </pc:spChg>
      </pc:sldChg>
      <pc:sldChg chg="modSp mod modNotesTx">
        <pc:chgData name="Gorazd Zakrajšek" userId="df2af046-6b52-4329-8d12-24d66248ad8c" providerId="ADAL" clId="{6B49372A-EFB7-5619-9B34-7668AFF2E47A}" dt="2026-09-16T06:42:10.414" v="218" actId="20577"/>
        <pc:sldMkLst>
          <pc:docMk/>
          <pc:sldMk cId="0" sldId="260"/>
        </pc:sldMkLst>
        <pc:spChg chg="mod">
          <ac:chgData name="Gorazd Zakrajšek" userId="df2af046-6b52-4329-8d12-24d66248ad8c" providerId="ADAL" clId="{6B49372A-EFB7-5619-9B34-7668AFF2E47A}" dt="2026-09-15T09:53:23.169" v="56" actId="403"/>
          <ac:spMkLst>
            <pc:docMk/>
            <pc:sldMk cId="0" sldId="260"/>
            <ac:spMk id="5" creationId="{00000000-0000-0000-0000-000000000000}"/>
          </ac:spMkLst>
        </pc:spChg>
        <pc:spChg chg="mod">
          <ac:chgData name="Gorazd Zakrajšek" userId="df2af046-6b52-4329-8d12-24d66248ad8c" providerId="ADAL" clId="{6B49372A-EFB7-5619-9B34-7668AFF2E47A}" dt="2026-09-15T09:53:29.363" v="58" actId="403"/>
          <ac:spMkLst>
            <pc:docMk/>
            <pc:sldMk cId="0" sldId="260"/>
            <ac:spMk id="8" creationId="{00000000-0000-0000-0000-000000000000}"/>
          </ac:spMkLst>
        </pc:spChg>
        <pc:spChg chg="mod">
          <ac:chgData name="Gorazd Zakrajšek" userId="df2af046-6b52-4329-8d12-24d66248ad8c" providerId="ADAL" clId="{6B49372A-EFB7-5619-9B34-7668AFF2E47A}" dt="2026-09-15T09:53:29.363" v="58" actId="403"/>
          <ac:spMkLst>
            <pc:docMk/>
            <pc:sldMk cId="0" sldId="260"/>
            <ac:spMk id="11" creationId="{00000000-0000-0000-0000-000000000000}"/>
          </ac:spMkLst>
        </pc:spChg>
        <pc:spChg chg="mod">
          <ac:chgData name="Gorazd Zakrajšek" userId="df2af046-6b52-4329-8d12-24d66248ad8c" providerId="ADAL" clId="{6B49372A-EFB7-5619-9B34-7668AFF2E47A}" dt="2026-09-15T09:53:35.229" v="59" actId="113"/>
          <ac:spMkLst>
            <pc:docMk/>
            <pc:sldMk cId="0" sldId="260"/>
            <ac:spMk id="12" creationId="{00000000-0000-0000-0000-000000000000}"/>
          </ac:spMkLst>
        </pc:spChg>
      </pc:sldChg>
      <pc:sldChg chg="modSp mod modNotesTx">
        <pc:chgData name="Gorazd Zakrajšek" userId="df2af046-6b52-4329-8d12-24d66248ad8c" providerId="ADAL" clId="{6B49372A-EFB7-5619-9B34-7668AFF2E47A}" dt="2026-09-16T06:58:14.665" v="291" actId="20577"/>
        <pc:sldMkLst>
          <pc:docMk/>
          <pc:sldMk cId="0" sldId="261"/>
        </pc:sldMkLst>
        <pc:spChg chg="mod">
          <ac:chgData name="Gorazd Zakrajšek" userId="df2af046-6b52-4329-8d12-24d66248ad8c" providerId="ADAL" clId="{6B49372A-EFB7-5619-9B34-7668AFF2E47A}" dt="2026-09-16T06:56:29.288" v="244" actId="20577"/>
          <ac:spMkLst>
            <pc:docMk/>
            <pc:sldMk cId="0" sldId="261"/>
            <ac:spMk id="8" creationId="{00000000-0000-0000-0000-000000000000}"/>
          </ac:spMkLst>
        </pc:spChg>
        <pc:spChg chg="mod">
          <ac:chgData name="Gorazd Zakrajšek" userId="df2af046-6b52-4329-8d12-24d66248ad8c" providerId="ADAL" clId="{6B49372A-EFB7-5619-9B34-7668AFF2E47A}" dt="2026-09-15T09:53:43.694" v="61" actId="403"/>
          <ac:spMkLst>
            <pc:docMk/>
            <pc:sldMk cId="0" sldId="261"/>
            <ac:spMk id="9" creationId="{00000000-0000-0000-0000-000000000000}"/>
          </ac:spMkLst>
        </pc:spChg>
        <pc:spChg chg="mod">
          <ac:chgData name="Gorazd Zakrajšek" userId="df2af046-6b52-4329-8d12-24d66248ad8c" providerId="ADAL" clId="{6B49372A-EFB7-5619-9B34-7668AFF2E47A}" dt="2026-09-16T06:56:44.487" v="288" actId="20577"/>
          <ac:spMkLst>
            <pc:docMk/>
            <pc:sldMk cId="0" sldId="261"/>
            <ac:spMk id="11" creationId="{00000000-0000-0000-0000-000000000000}"/>
          </ac:spMkLst>
        </pc:spChg>
        <pc:spChg chg="mod">
          <ac:chgData name="Gorazd Zakrajšek" userId="df2af046-6b52-4329-8d12-24d66248ad8c" providerId="ADAL" clId="{6B49372A-EFB7-5619-9B34-7668AFF2E47A}" dt="2026-09-15T09:53:43.694" v="61" actId="403"/>
          <ac:spMkLst>
            <pc:docMk/>
            <pc:sldMk cId="0" sldId="261"/>
            <ac:spMk id="12" creationId="{00000000-0000-0000-0000-000000000000}"/>
          </ac:spMkLst>
        </pc:spChg>
      </pc:sldChg>
      <pc:sldChg chg="modSp mod modNotesTx">
        <pc:chgData name="Gorazd Zakrajšek" userId="df2af046-6b52-4329-8d12-24d66248ad8c" providerId="ADAL" clId="{6B49372A-EFB7-5619-9B34-7668AFF2E47A}" dt="2026-09-16T06:52:54.634" v="223" actId="20577"/>
        <pc:sldMkLst>
          <pc:docMk/>
          <pc:sldMk cId="0" sldId="262"/>
        </pc:sldMkLst>
        <pc:spChg chg="mod">
          <ac:chgData name="Gorazd Zakrajšek" userId="df2af046-6b52-4329-8d12-24d66248ad8c" providerId="ADAL" clId="{6B49372A-EFB7-5619-9B34-7668AFF2E47A}" dt="2026-09-15T09:53:53.783" v="63" actId="403"/>
          <ac:spMkLst>
            <pc:docMk/>
            <pc:sldMk cId="0" sldId="262"/>
            <ac:spMk id="5" creationId="{00000000-0000-0000-0000-000000000000}"/>
          </ac:spMkLst>
        </pc:spChg>
      </pc:sldChg>
      <pc:sldChg chg="modSp mod modNotesTx">
        <pc:chgData name="Gorazd Zakrajšek" userId="df2af046-6b52-4329-8d12-24d66248ad8c" providerId="ADAL" clId="{6B49372A-EFB7-5619-9B34-7668AFF2E47A}" dt="2026-09-16T07:00:56.233" v="295" actId="20577"/>
        <pc:sldMkLst>
          <pc:docMk/>
          <pc:sldMk cId="0" sldId="263"/>
        </pc:sldMkLst>
        <pc:spChg chg="mod">
          <ac:chgData name="Gorazd Zakrajšek" userId="df2af046-6b52-4329-8d12-24d66248ad8c" providerId="ADAL" clId="{6B49372A-EFB7-5619-9B34-7668AFF2E47A}" dt="2026-09-15T09:53:59.269" v="65" actId="403"/>
          <ac:spMkLst>
            <pc:docMk/>
            <pc:sldMk cId="0" sldId="263"/>
            <ac:spMk id="5" creationId="{00000000-0000-0000-0000-000000000000}"/>
          </ac:spMkLst>
        </pc:spChg>
        <pc:spChg chg="mod">
          <ac:chgData name="Gorazd Zakrajšek" userId="df2af046-6b52-4329-8d12-24d66248ad8c" providerId="ADAL" clId="{6B49372A-EFB7-5619-9B34-7668AFF2E47A}" dt="2026-09-15T09:54:10.582" v="66" actId="14100"/>
          <ac:spMkLst>
            <pc:docMk/>
            <pc:sldMk cId="0" sldId="263"/>
            <ac:spMk id="23" creationId="{00000000-0000-0000-0000-000000000000}"/>
          </ac:spMkLst>
        </pc:spChg>
        <pc:spChg chg="mod">
          <ac:chgData name="Gorazd Zakrajšek" userId="df2af046-6b52-4329-8d12-24d66248ad8c" providerId="ADAL" clId="{6B49372A-EFB7-5619-9B34-7668AFF2E47A}" dt="2026-09-15T09:54:19.491" v="67" actId="14100"/>
          <ac:spMkLst>
            <pc:docMk/>
            <pc:sldMk cId="0" sldId="263"/>
            <ac:spMk id="24" creationId="{00000000-0000-0000-0000-000000000000}"/>
          </ac:spMkLst>
        </pc:spChg>
        <pc:spChg chg="mod">
          <ac:chgData name="Gorazd Zakrajšek" userId="df2af046-6b52-4329-8d12-24d66248ad8c" providerId="ADAL" clId="{6B49372A-EFB7-5619-9B34-7668AFF2E47A}" dt="2026-09-15T09:54:10.582" v="66" actId="14100"/>
          <ac:spMkLst>
            <pc:docMk/>
            <pc:sldMk cId="0" sldId="263"/>
            <ac:spMk id="28" creationId="{00000000-0000-0000-0000-000000000000}"/>
          </ac:spMkLst>
        </pc:spChg>
        <pc:spChg chg="mod">
          <ac:chgData name="Gorazd Zakrajšek" userId="df2af046-6b52-4329-8d12-24d66248ad8c" providerId="ADAL" clId="{6B49372A-EFB7-5619-9B34-7668AFF2E47A}" dt="2026-09-15T09:54:19.491" v="67" actId="14100"/>
          <ac:spMkLst>
            <pc:docMk/>
            <pc:sldMk cId="0" sldId="263"/>
            <ac:spMk id="29" creationId="{00000000-0000-0000-0000-000000000000}"/>
          </ac:spMkLst>
        </pc:spChg>
      </pc:sldChg>
      <pc:sldChg chg="modNotesTx">
        <pc:chgData name="Gorazd Zakrajšek" userId="df2af046-6b52-4329-8d12-24d66248ad8c" providerId="ADAL" clId="{6B49372A-EFB7-5619-9B34-7668AFF2E47A}" dt="2026-09-16T07:02:32.618" v="323" actId="20577"/>
        <pc:sldMkLst>
          <pc:docMk/>
          <pc:sldMk cId="0" sldId="264"/>
        </pc:sldMkLst>
      </pc:sldChg>
      <pc:sldChg chg="modNotesTx">
        <pc:chgData name="Gorazd Zakrajšek" userId="df2af046-6b52-4329-8d12-24d66248ad8c" providerId="ADAL" clId="{6B49372A-EFB7-5619-9B34-7668AFF2E47A}" dt="2026-09-16T07:05:29.207" v="325" actId="20577"/>
        <pc:sldMkLst>
          <pc:docMk/>
          <pc:sldMk cId="0" sldId="265"/>
        </pc:sldMkLst>
      </pc:sldChg>
      <pc:sldChg chg="mod modShow">
        <pc:chgData name="Gorazd Zakrajšek" userId="df2af046-6b52-4329-8d12-24d66248ad8c" providerId="ADAL" clId="{6B49372A-EFB7-5619-9B34-7668AFF2E47A}" dt="2026-09-16T04:41:57.047" v="73" actId="729"/>
        <pc:sldMkLst>
          <pc:docMk/>
          <pc:sldMk cId="0" sldId="266"/>
        </pc:sldMkLst>
      </pc:sldChg>
      <pc:sldChg chg="modNotesTx">
        <pc:chgData name="Gorazd Zakrajšek" userId="df2af046-6b52-4329-8d12-24d66248ad8c" providerId="ADAL" clId="{6B49372A-EFB7-5619-9B34-7668AFF2E47A}" dt="2026-09-16T07:05:55.385" v="326" actId="20577"/>
        <pc:sldMkLst>
          <pc:docMk/>
          <pc:sldMk cId="0" sldId="267"/>
        </pc:sldMkLst>
      </pc:sldChg>
      <pc:sldChg chg="mod modShow">
        <pc:chgData name="Gorazd Zakrajšek" userId="df2af046-6b52-4329-8d12-24d66248ad8c" providerId="ADAL" clId="{6B49372A-EFB7-5619-9B34-7668AFF2E47A}" dt="2026-09-16T07:07:37.293" v="327" actId="729"/>
        <pc:sldMkLst>
          <pc:docMk/>
          <pc:sldMk cId="0" sldId="269"/>
        </pc:sldMkLst>
      </pc:sldChg>
      <pc:sldChg chg="mod modShow">
        <pc:chgData name="Gorazd Zakrajšek" userId="df2af046-6b52-4329-8d12-24d66248ad8c" providerId="ADAL" clId="{6B49372A-EFB7-5619-9B34-7668AFF2E47A}" dt="2026-09-16T04:43:18.985" v="106" actId="729"/>
        <pc:sldMkLst>
          <pc:docMk/>
          <pc:sldMk cId="0" sldId="271"/>
        </pc:sldMkLst>
      </pc:sldChg>
      <pc:sldChg chg="delSp modSp mod">
        <pc:chgData name="Gorazd Zakrajšek" userId="df2af046-6b52-4329-8d12-24d66248ad8c" providerId="ADAL" clId="{6B49372A-EFB7-5619-9B34-7668AFF2E47A}" dt="2026-09-16T04:42:58.696" v="105" actId="20577"/>
        <pc:sldMkLst>
          <pc:docMk/>
          <pc:sldMk cId="0" sldId="272"/>
        </pc:sldMkLst>
        <pc:spChg chg="mod">
          <ac:chgData name="Gorazd Zakrajšek" userId="df2af046-6b52-4329-8d12-24d66248ad8c" providerId="ADAL" clId="{6B49372A-EFB7-5619-9B34-7668AFF2E47A}" dt="2026-09-16T04:42:58.696" v="105" actId="20577"/>
          <ac:spMkLst>
            <pc:docMk/>
            <pc:sldMk cId="0" sldId="272"/>
            <ac:spMk id="23" creationId="{00000000-0000-0000-0000-000000000000}"/>
          </ac:spMkLst>
        </pc:spChg>
        <pc:spChg chg="del">
          <ac:chgData name="Gorazd Zakrajšek" userId="df2af046-6b52-4329-8d12-24d66248ad8c" providerId="ADAL" clId="{6B49372A-EFB7-5619-9B34-7668AFF2E47A}" dt="2026-09-16T04:42:40.700" v="74" actId="478"/>
          <ac:spMkLst>
            <pc:docMk/>
            <pc:sldMk cId="0" sldId="272"/>
            <ac:spMk id="30" creationId="{00000000-0000-0000-0000-000000000000}"/>
          </ac:spMkLst>
        </pc:spChg>
        <pc:spChg chg="del">
          <ac:chgData name="Gorazd Zakrajšek" userId="df2af046-6b52-4329-8d12-24d66248ad8c" providerId="ADAL" clId="{6B49372A-EFB7-5619-9B34-7668AFF2E47A}" dt="2026-09-16T04:42:43.643" v="75" actId="478"/>
          <ac:spMkLst>
            <pc:docMk/>
            <pc:sldMk cId="0" sldId="272"/>
            <ac:spMk id="32" creationId="{00000000-0000-0000-0000-000000000000}"/>
          </ac:spMkLst>
        </pc:spChg>
      </pc:sldChg>
      <pc:sldChg chg="modSp mod">
        <pc:chgData name="Gorazd Zakrajšek" userId="df2af046-6b52-4329-8d12-24d66248ad8c" providerId="ADAL" clId="{6B49372A-EFB7-5619-9B34-7668AFF2E47A}" dt="2026-09-15T09:55:07.028" v="71" actId="20577"/>
        <pc:sldMkLst>
          <pc:docMk/>
          <pc:sldMk cId="0" sldId="273"/>
        </pc:sldMkLst>
        <pc:spChg chg="mod">
          <ac:chgData name="Gorazd Zakrajšek" userId="df2af046-6b52-4329-8d12-24d66248ad8c" providerId="ADAL" clId="{6B49372A-EFB7-5619-9B34-7668AFF2E47A}" dt="2026-09-15T09:55:07.028" v="71" actId="20577"/>
          <ac:spMkLst>
            <pc:docMk/>
            <pc:sldMk cId="0" sldId="273"/>
            <ac:spMk id="8" creationId="{00000000-0000-0000-0000-000000000000}"/>
          </ac:spMkLst>
        </pc:spChg>
      </pc:sldChg>
    </pc:docChg>
  </pc:docChgLst>
  <pc:docChgLst>
    <pc:chgData name="Andrej Bergant" userId="00f6341e-bcdf-494c-8b2d-9e0d64307ff3" providerId="ADAL" clId="{AAF3A257-D435-59B1-83B6-DD5EA9A25394}"/>
    <pc:docChg chg="custSel modSld">
      <pc:chgData name="Andrej Bergant" userId="00f6341e-bcdf-494c-8b2d-9e0d64307ff3" providerId="ADAL" clId="{AAF3A257-D435-59B1-83B6-DD5EA9A25394}" dt="2026-09-15T06:47:24.321" v="1" actId="478"/>
      <pc:docMkLst>
        <pc:docMk/>
      </pc:docMkLst>
      <pc:sldChg chg="delSp mod">
        <pc:chgData name="Andrej Bergant" userId="00f6341e-bcdf-494c-8b2d-9e0d64307ff3" providerId="ADAL" clId="{AAF3A257-D435-59B1-83B6-DD5EA9A25394}" dt="2026-09-15T06:47:24.321" v="1" actId="478"/>
        <pc:sldMkLst>
          <pc:docMk/>
          <pc:sldMk cId="0" sldId="270"/>
        </pc:sldMkLst>
        <pc:spChg chg="del">
          <ac:chgData name="Andrej Bergant" userId="00f6341e-bcdf-494c-8b2d-9e0d64307ff3" providerId="ADAL" clId="{AAF3A257-D435-59B1-83B6-DD5EA9A25394}" dt="2026-09-15T06:47:24.321" v="1" actId="478"/>
          <ac:spMkLst>
            <pc:docMk/>
            <pc:sldMk cId="0" sldId="270"/>
            <ac:spMk id="22" creationId="{00000000-0000-0000-0000-000000000000}"/>
          </ac:spMkLst>
        </pc:spChg>
      </pc:sldChg>
      <pc:sldChg chg="modSp mod">
        <pc:chgData name="Andrej Bergant" userId="00f6341e-bcdf-494c-8b2d-9e0d64307ff3" providerId="ADAL" clId="{AAF3A257-D435-59B1-83B6-DD5EA9A25394}" dt="2026-09-15T06:38:18.741" v="0" actId="14100"/>
        <pc:sldMkLst>
          <pc:docMk/>
          <pc:sldMk cId="0" sldId="272"/>
        </pc:sldMkLst>
        <pc:spChg chg="mod">
          <ac:chgData name="Andrej Bergant" userId="00f6341e-bcdf-494c-8b2d-9e0d64307ff3" providerId="ADAL" clId="{AAF3A257-D435-59B1-83B6-DD5EA9A25394}" dt="2026-09-15T06:38:18.741" v="0" actId="14100"/>
          <ac:spMkLst>
            <pc:docMk/>
            <pc:sldMk cId="0" sldId="272"/>
            <ac:spMk id="9"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0893CBB-A6BA-6E16-0227-9D3AEA2FA32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I"/>
          </a:p>
        </p:txBody>
      </p:sp>
      <p:sp>
        <p:nvSpPr>
          <p:cNvPr id="3" name="Date Placeholder 2">
            <a:extLst>
              <a:ext uri="{FF2B5EF4-FFF2-40B4-BE49-F238E27FC236}">
                <a16:creationId xmlns:a16="http://schemas.microsoft.com/office/drawing/2014/main" id="{26679F4D-9B46-65CD-9447-6A037FB200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4782833-7F7E-7444-AF5D-92FD56267356}" type="datetimeFigureOut">
              <a:rPr lang="en-SI" smtClean="0"/>
              <a:t>9/15/26</a:t>
            </a:fld>
            <a:endParaRPr lang="en-SI"/>
          </a:p>
        </p:txBody>
      </p:sp>
      <p:sp>
        <p:nvSpPr>
          <p:cNvPr id="4" name="Footer Placeholder 3">
            <a:extLst>
              <a:ext uri="{FF2B5EF4-FFF2-40B4-BE49-F238E27FC236}">
                <a16:creationId xmlns:a16="http://schemas.microsoft.com/office/drawing/2014/main" id="{90C79050-847D-F6B1-A498-CBF7C1D868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SI"/>
          </a:p>
        </p:txBody>
      </p:sp>
      <p:sp>
        <p:nvSpPr>
          <p:cNvPr id="5" name="Slide Number Placeholder 4">
            <a:extLst>
              <a:ext uri="{FF2B5EF4-FFF2-40B4-BE49-F238E27FC236}">
                <a16:creationId xmlns:a16="http://schemas.microsoft.com/office/drawing/2014/main" id="{57811E29-1822-9831-40E4-057A988C0B5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20C2545-D926-2F45-BCC8-BF90CEB5DD26}" type="slidenum">
              <a:rPr lang="en-SI" smtClean="0"/>
              <a:t>‹#›</a:t>
            </a:fld>
            <a:endParaRPr lang="en-SI"/>
          </a:p>
        </p:txBody>
      </p:sp>
    </p:spTree>
    <p:extLst>
      <p:ext uri="{BB962C8B-B14F-4D97-AF65-F5344CB8AC3E}">
        <p14:creationId xmlns:p14="http://schemas.microsoft.com/office/powerpoint/2010/main" val="20064532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C9C75F-8621-0744-8276-1A9425E46EAB}" type="datetimeFigureOut">
              <a:rPr lang="en-SI" smtClean="0"/>
              <a:t>9/15/26</a:t>
            </a:fld>
            <a:endParaRPr lang="en-S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S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C1BBF0-3666-B743-900C-935D6A61B8E2}" type="slidenum">
              <a:rPr lang="en-SI" smtClean="0"/>
              <a:t>‹#›</a:t>
            </a:fld>
            <a:endParaRPr lang="en-SI"/>
          </a:p>
        </p:txBody>
      </p:sp>
    </p:spTree>
    <p:extLst>
      <p:ext uri="{BB962C8B-B14F-4D97-AF65-F5344CB8AC3E}">
        <p14:creationId xmlns:p14="http://schemas.microsoft.com/office/powerpoint/2010/main" val="188122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Dober dan in dobrodošli. Sem Gorazd Zakrajšek iz </a:t>
            </a:r>
            <a:r>
              <a:rPr dirty="0" err="1"/>
              <a:t>FrodXa</a:t>
            </a:r>
            <a:r>
              <a:rPr dirty="0"/>
              <a:t>, z mano je Andrej Bergant, ki vodi naš razvoj in bo v drugem delu pokazal, kako vse, o čemer bom govoril, dejansko </a:t>
            </a:r>
            <a:r>
              <a:rPr dirty="0" err="1"/>
              <a:t>izgleda</a:t>
            </a:r>
            <a:r>
              <a:rPr dirty="0"/>
              <a:t> v sistemu.</a:t>
            </a:r>
          </a:p>
          <a:p>
            <a:endParaRPr dirty="0"/>
          </a:p>
          <a:p>
            <a:r>
              <a:rPr dirty="0"/>
              <a:t>Naslov današnjega </a:t>
            </a:r>
            <a:r>
              <a:rPr dirty="0" err="1"/>
              <a:t>webinarja</a:t>
            </a:r>
            <a:r>
              <a:rPr dirty="0"/>
              <a:t> je precej neposreden: popust ne gradi zvestobe, odnos jo. Preden začnemo, naj povem, kaj s tem mislimo in česa ne. Ne mislimo, da so popusti napačni. Popust je odlično orodje – sproži nakup, premakne odločitev, napolni trgovino v torkovem popoldnevu. Ampak popust sproži nakup. Odnosa ne zgradi. In ker večina programov zvestobe temelji prav na popustu – na točkah, ki so v resnici odloženi popust – večina programov meri nekaj drugega, kot misli, da meri.</a:t>
            </a:r>
          </a:p>
          <a:p>
            <a:endParaRPr dirty="0"/>
          </a:p>
          <a:p>
            <a:r>
              <a:rPr dirty="0"/>
              <a:t>Zato bomo danes šli po vrsti: najprej si bomo pogledali, zakaj številke, s katerimi se programi zvestobe ponašajo, ne dokazujejo tega, kar trdijo. Nato bomo šli k bistvu – razliki med vedenjem in navado. Pogledali bomo, kako program zastaviti kot sistem odnosa, in kako nagrajevati, da ne pojemo lastne marže. Andrej bo to pokazal v živo. </a:t>
            </a:r>
            <a:br>
              <a:rPr lang="sl-SI" dirty="0"/>
            </a:br>
            <a:endParaRPr dirty="0"/>
          </a:p>
          <a:p>
            <a:r>
              <a:rPr dirty="0"/>
              <a:t>Če imate vprašanja, jih sproti pišite v klepet. Nekaj jih bom pobral med predavanjem, ostala na koncu.</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[Govori: Gorazd · ~1 min]</a:t>
            </a:r>
          </a:p>
          <a:p>
            <a:endParaRPr/>
          </a:p>
          <a:p>
            <a:r>
              <a:t>Agenda ima šest korakov. Prvi štirje so moji in trajajo dobrih štirideset minut. Peti je Andrejev demo, kjer bomo videli SAP Engagement Cloud in Open Loyalty – platformi, s katerima pri FrodXu programe zvestobe dejansko gradimo. Šesti korak je kratek, a je po mojem najpomembnejši: kako izmeriti, da je program sploh kaj naredil.</a:t>
            </a:r>
          </a:p>
          <a:p>
            <a:endParaRPr/>
          </a:p>
          <a:p>
            <a:r>
              <a:t>Kratka opomba, kdo ste vi. Pogledal sem prijave: med vami so ljudje iz bank in zavarovalnic, telekomov, energetike, trgovine, farmacije in zdravstva, gostinstva in turizma – in veliko manjših podjetij, salonov in samostojnih podjetnikov. To je pomembno, ker bom uporabljal primere iz zelo različnih panog: od avtopralnice s tristo karticami do hotelske verige z 271 milijoni članov. Načelo je isto. Merilo je isto. Razlikuje se le nula na koncu.</a:t>
            </a:r>
          </a:p>
          <a:p>
            <a:endParaRPr/>
          </a:p>
          <a:p>
            <a:r>
              <a:t>Na koncu boste vsi prijavljeni dobili orodje za samooceno vašega programa zvestobe, posnetek in gradiva. Orodje je zastavljeno tako, da odgovorite na nekaj vprašanj o svojem programu in dobite oceno, kje program stoji – in to je hkrati struktura današnjega predavanja.</a:t>
            </a:r>
          </a:p>
          <a:p>
            <a:endParaRPr/>
          </a:p>
          <a:p>
            <a:r>
              <a:t>[Opomba za govorca: pregled panog med prijavljenimi – SI: banke/zavarovalnice (več velikih), telekomi (trije operaterji), energetika, trgovina z elektroniko, knjigami in pohištvom, farmacija/zdravje, hoteli in turistične agencije, veliko s.p.-jev. HR: lepotna in zdravstvena panoga (poliklinike, kozmetika, aromaterapija), maloprodaja (zlatarna, šport, pet shop, moda), parkiranje, energetika, turizem.]</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Začnimo z zgodbo, ki jo je pred kratkim zapisal moj kolega Igor </a:t>
            </a:r>
            <a:r>
              <a:rPr dirty="0" err="1"/>
              <a:t>Pauletič</a:t>
            </a:r>
            <a:r>
              <a:rPr dirty="0"/>
              <a:t>. Ustavil ga je oglas znanega slovenskega trgovca o uspešni uvedbi programa zvestobe. Lepe številke: člani kupujejo več, njihov delež raste, promet raste. Igor je naredil nekaj, kar bi moral narediti vsak od nas, ko vidi takšen oglas: odprl je javno bilanco tega trgovca.</a:t>
            </a:r>
          </a:p>
          <a:p>
            <a:endParaRPr dirty="0"/>
          </a:p>
          <a:p>
            <a:r>
              <a:rPr dirty="0"/>
              <a:t>Promet je res zrasel. Dodana vrednost pa je upadla. Ne le kot delež prihodkov, ampak tudi v absolutnem znesku.</a:t>
            </a:r>
          </a:p>
          <a:p>
            <a:endParaRPr dirty="0"/>
          </a:p>
          <a:p>
            <a:r>
              <a:rPr dirty="0"/>
              <a:t>Bodimo pošteni: bilanca ne pove, da je kriv program zvestobe. Maržo jedo tudi nabavne cene, energija, plače. Ampak pove nekaj, kar bi moralo zbosti vsakega direktorja: zgodba o uspehu programa in izkaz poslovnega izida govorita vsak svoj jezik. Program šteje promet in člane. Podjetje živi od marže. In iz javno predstavljenih rezultatov ni razvidno, koliko popusta se skriva v sto evrih članskega prometa – in koliko v sto evrih </a:t>
            </a:r>
            <a:r>
              <a:rPr dirty="0" err="1"/>
              <a:t>nečlanskega</a:t>
            </a:r>
            <a:r>
              <a:rPr dirty="0"/>
              <a:t>.</a:t>
            </a:r>
          </a:p>
          <a:p>
            <a:endParaRPr dirty="0"/>
          </a:p>
          <a:p>
            <a:r>
              <a:rPr dirty="0"/>
              <a:t>To je teza celega današnjega predavanja, zato jo povem počasi. Popust ni problem. Problem je </a:t>
            </a:r>
            <a:r>
              <a:rPr dirty="0" err="1"/>
              <a:t>neselektiven</a:t>
            </a:r>
            <a:r>
              <a:rPr dirty="0"/>
              <a:t>, </a:t>
            </a:r>
            <a:r>
              <a:rPr dirty="0" err="1"/>
              <a:t>nemerjen</a:t>
            </a:r>
            <a:r>
              <a:rPr dirty="0"/>
              <a:t> in </a:t>
            </a:r>
            <a:r>
              <a:rPr dirty="0" err="1"/>
              <a:t>neinkrementalen</a:t>
            </a:r>
            <a:r>
              <a:rPr dirty="0"/>
              <a:t> popust. Program, ki vsem ponudi isti »minus deset odstotkov«, ne loči dveh kupcev: tistega, ki bi prišel tako ali tako, in tistega, ki ga je treba prepričati. Prvemu podarja maržo. Drugega ne doseže. Oba pa šteje kot uspeh.</a:t>
            </a:r>
          </a:p>
          <a:p>
            <a:endParaRPr dirty="0"/>
          </a:p>
          <a:p>
            <a:r>
              <a:rPr dirty="0"/>
              <a:t>Tri besede si zapomnite: </a:t>
            </a:r>
            <a:r>
              <a:rPr dirty="0" err="1"/>
              <a:t>neselektiven</a:t>
            </a:r>
            <a:r>
              <a:rPr dirty="0"/>
              <a:t>, </a:t>
            </a:r>
            <a:r>
              <a:rPr dirty="0" err="1"/>
              <a:t>nemerjen</a:t>
            </a:r>
            <a:r>
              <a:rPr dirty="0"/>
              <a:t>, </a:t>
            </a:r>
            <a:r>
              <a:rPr dirty="0" err="1"/>
              <a:t>neinkrementalen</a:t>
            </a:r>
            <a:r>
              <a:rPr dirty="0"/>
              <a:t>. Vsak od naslednjih blokov bo odgovoril na eno od njih.</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Skoraj vsak program zvestobe poroča isto številko: delež prodaje, ki ga ustvarijo člani. Šestdeset, sedemdeset odstotkov. Uprava </a:t>
            </a:r>
            <a:r>
              <a:rPr dirty="0" err="1"/>
              <a:t>kim</a:t>
            </a:r>
            <a:r>
              <a:rPr lang="sl-SI" dirty="0"/>
              <a:t>a</a:t>
            </a:r>
            <a:r>
              <a:rPr dirty="0"/>
              <a:t>. Številka je </a:t>
            </a:r>
            <a:r>
              <a:rPr lang="sl-SI" dirty="0"/>
              <a:t>povsem </a:t>
            </a:r>
            <a:r>
              <a:rPr dirty="0"/>
              <a:t>resnična. Pove, koliko kupcev ste identificirali in kako daleč program sega. Ne pove pa, kaj je program povzročil.</a:t>
            </a:r>
          </a:p>
          <a:p>
            <a:endParaRPr dirty="0"/>
          </a:p>
          <a:p>
            <a:r>
              <a:rPr dirty="0"/>
              <a:t>Najdražji dokaz je Sears. Člani programa »Shop Your Way« so leta 2012 ustvarili več kot polovico prihodkov Sears Domestic in </a:t>
            </a:r>
            <a:r>
              <a:rPr dirty="0" err="1"/>
              <a:t>Kmarta</a:t>
            </a:r>
            <a:r>
              <a:rPr dirty="0"/>
              <a:t>. Spomladi 2014 že 74 odstotkov prodaje. Program je rasel, uprava ga je prodajala kot dokaz strategije. Medtem so prihodki padali: z več kot 53 milijard dolarjev leta 2006 na 3,3 milijarde leta 2020. Vmes stečaj. Direktor Lampert je priznal, da vzdrževanje dveh promocijskih modelov hkrati – klasičnih akcij in točk, drug ob drugem – požira marže.</a:t>
            </a:r>
          </a:p>
          <a:p>
            <a:endParaRPr dirty="0"/>
          </a:p>
          <a:p>
            <a:r>
              <a:rPr dirty="0"/>
              <a:t>Točke so bile drugi popust ob prvem. Popust premakne nakup v času, navade praviloma ne zgradi. Delež članov pa je rasel, ker se je podjetje krčilo okoli njih. Kdor je ostal, je bil član. To ni metrika zvestobe. Je metrika preživetja.</a:t>
            </a:r>
          </a:p>
          <a:p>
            <a:endParaRPr dirty="0"/>
          </a:p>
          <a:p>
            <a:r>
              <a:rPr dirty="0"/>
              <a:t>Zato prva stvar, ki jo predlagam, da naredite jutri: če vaš program poroča delež prodaje članom, ga ne ukinite – ampak zraven zapišite, kaj ta številka pove in česa ne. Pove, koga poznate. Ne pove, kaj ste spremenili.</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Druga priljubljena številka: član porabi dvakrat, trikrat več kot nečlan. Nike jo ima celo javno: člani, ki nakupujejo prek aplikacij, porabijo trikrat toliko kot gostje na </a:t>
            </a:r>
            <a:r>
              <a:rPr dirty="0" err="1"/>
              <a:t>Nike.com</a:t>
            </a:r>
            <a:r>
              <a:rPr dirty="0"/>
              <a:t>. Ta številka kroži po industriji kot dokaz, da članstvo ustvarja porabo.</a:t>
            </a:r>
          </a:p>
          <a:p>
            <a:endParaRPr dirty="0"/>
          </a:p>
          <a:p>
            <a:r>
              <a:rPr dirty="0"/>
              <a:t>Ne ustvarja. Ali vsaj: iz nje tega ne moremo vedeti. Razmislite, kdo se vpiše v program zvestobe. Ravno tisti kupci, ki so že navezani, ki že kupujejo veliko in ki so pripravljeni dati e-naslov, ker vedo, da se bodo vrnili. Primerjava članov z gosti zato vključuje tudi učinek </a:t>
            </a:r>
            <a:r>
              <a:rPr dirty="0" err="1"/>
              <a:t>samoselekcij</a:t>
            </a:r>
            <a:r>
              <a:rPr lang="sl-SI" dirty="0"/>
              <a:t>e.</a:t>
            </a:r>
            <a:br>
              <a:rPr lang="sl-SI" dirty="0"/>
            </a:br>
            <a:endParaRPr dirty="0"/>
          </a:p>
          <a:p>
            <a:r>
              <a:rPr dirty="0"/>
              <a:t>Kako velik je ta učinek? Leenheer in soavtorji so na panelu nizozemskih gospodinjstev </a:t>
            </a:r>
            <a:r>
              <a:rPr dirty="0" err="1"/>
              <a:t>samoselekcijo</a:t>
            </a:r>
            <a:r>
              <a:rPr dirty="0"/>
              <a:t> statistično upoštevali. Učinek članstva je ostal pozitiven – ampak sedemkrat manjši od naivne primerjave članov z nečlani. Sedemkrat, v njihovem vzorcu. Tega razmerja ne smete preslikati na svoje podjetje. Nauk pa velja povsod: če vaše poročilo kaže tridesetodstotno razliko med člani in nečlani, brez kontrolne skupine ne veste, kolikšen del je ustvaril program. To ni meritev. To je sklep, ki ga podatki ne prenesejo. To napako prodaja vsak grafikon »člani proti nečlanom« – in Igor je v kolumni pošteno priznal, da jo je v preteklosti naredil tudi </a:t>
            </a:r>
            <a:r>
              <a:rPr dirty="0" err="1"/>
              <a:t>sam.</a:t>
            </a:r>
            <a:r>
              <a:rPr dirty="0"/>
              <a:t> </a:t>
            </a:r>
            <a:br>
              <a:rPr lang="sl-SI" dirty="0"/>
            </a:br>
            <a:endParaRPr dirty="0"/>
          </a:p>
          <a:p>
            <a:r>
              <a:rPr dirty="0"/>
              <a:t>Še eno stvar naj povem, ker </a:t>
            </a:r>
            <a:r>
              <a:rPr lang="sl-SI" dirty="0"/>
              <a:t>je</a:t>
            </a:r>
            <a:r>
              <a:rPr dirty="0"/>
              <a:t> pomembna za naslov današnjega </a:t>
            </a:r>
            <a:r>
              <a:rPr dirty="0" err="1"/>
              <a:t>webinarja</a:t>
            </a:r>
            <a:r>
              <a:rPr dirty="0"/>
              <a:t>. Letošnja </a:t>
            </a:r>
            <a:r>
              <a:rPr dirty="0" err="1"/>
              <a:t>metaštudija</a:t>
            </a:r>
            <a:r>
              <a:rPr dirty="0"/>
              <a:t> v Journal of Retailing je obdelala 434 ocen velikosti učinka iz 78 neodvisnih vzorcev. Članstvo je pozitivno povezano z izidi v vseh fazah nakupne poti, najizraziteje v fazi nakupa. Ampak učinek ni odvisen od preproste izbire med popustom in odnosom. Odvisen je od zasnove programa in kategorije izdelka. Torej ni tako, da je popust slab in odnos dober. Slab je popust, ki ne ve, komu ga daje</a:t>
            </a:r>
            <a:r>
              <a:rPr lang="sl-SI" dirty="0"/>
              <a:t>mo</a:t>
            </a:r>
            <a:r>
              <a:rPr dirty="0"/>
              <a:t>. In dober je odnos, ki je zasnovan tako, da spremeni konkretno vedenje. O tem gremo zdaj.</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sl-SI" dirty="0"/>
              <a:t>Pa </a:t>
            </a:r>
            <a:r>
              <a:rPr dirty="0"/>
              <a:t>poglejmo, kaj se v resnici zgodi, ko nekdo postane član. Yuping Liu je na podatkih trgovske verige več let spremljala, kdo se po vpisu spremeni. Rezultat je za marsikoga neprijeten.</a:t>
            </a:r>
          </a:p>
          <a:p>
            <a:endParaRPr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dirty="0">
                <a:solidFill>
                  <a:srgbClr val="242627"/>
                </a:solidFill>
                <a:latin typeface="Open Sans ExtraBold"/>
              </a:rPr>
              <a:t>Kupci z visoko porabo </a:t>
            </a:r>
            <a:r>
              <a:rPr dirty="0"/>
              <a:t>– tisti, ki jih ima vsak od vas v svojem programu na vrhu lestvice – so nagrade najpogosteje unovčili. Nakupnega vedenja pa niso spremenili. Kupovali so enako kot prej, samo da so zdaj za to dobivali točke. </a:t>
            </a:r>
            <a:r>
              <a:rPr lang="en-US" sz="1200" b="1" i="0" dirty="0">
                <a:solidFill>
                  <a:srgbClr val="FFFFFF"/>
                </a:solidFill>
                <a:latin typeface="Open Sans ExtraBold"/>
              </a:rPr>
              <a:t>Kupci z nizko porabo in srednjo porabo</a:t>
            </a:r>
            <a:r>
              <a:rPr dirty="0"/>
              <a:t> pa so postopoma kupovali več in začeli kupovati tudi druge kategorije.</a:t>
            </a:r>
          </a:p>
          <a:p>
            <a:endParaRPr dirty="0"/>
          </a:p>
          <a:p>
            <a:r>
              <a:rPr dirty="0"/>
              <a:t>Za vaš posel to pomeni tole: pri težkih kupcih je tveganje največje, da program plačuje nakupe, ki bi se zgodili tudi brez njega. To je natanko tisti </a:t>
            </a:r>
            <a:r>
              <a:rPr dirty="0" err="1"/>
              <a:t>neinkrementalni</a:t>
            </a:r>
            <a:r>
              <a:rPr dirty="0"/>
              <a:t> popust iz uvoda. Neizkoriščeni potencial je zato pogosto pri lahkih in zmernih kupcih. V segmentu, ki ga na sestankih nihče ne gleda, ker je posamično majhen.</a:t>
            </a:r>
          </a:p>
          <a:p>
            <a:endParaRPr dirty="0"/>
          </a:p>
          <a:p>
            <a:r>
              <a:rPr dirty="0"/>
              <a:t>To seveda ne pomeni, da najboljše kupce zanemarite. Pomeni pa, da jim ne dajete popusta – dajete jim prepoznavanje. In da energijo programa, torej pravila, sporočila in nagrade, usmerite tja, kjer vedenje dejansko lahko premaknete. Tam se skriva prirast.</a:t>
            </a:r>
          </a:p>
          <a:p>
            <a:endParaRPr dirty="0"/>
          </a:p>
          <a:p>
            <a:r>
              <a:rPr dirty="0"/>
              <a:t>Če imate program, si jutri zastavite eno vprašanje: koliko odstotkov vseh unovčenih ugodnosti je šlo k desetim odstotkom najtežjih kupcev? Če je številka visoka, imate program, ki nagrajuje računovodje svojih ugodnosti. Ne kupce, ki bi se lahko spremenili.</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Da vedenje premakne že sama zasnova, je najlepše pokazal poskus v avtopralnici. Nunes in Drèze sta razdelila tristo kartic zvestobe. Polovica kartic je imela osem praznih polj za žige. Druga polovica deset polj – ampak dva žiga sta bila že vtisnjena. Isti trud: osem pranj. Ista nagrada: brezplačno pranje. Edina razlika je v tem, kako je kupec videl svoj napredek.</a:t>
            </a:r>
          </a:p>
          <a:p>
            <a:endParaRPr dirty="0"/>
          </a:p>
          <a:p>
            <a:r>
              <a:rPr dirty="0"/>
              <a:t>Prvo kartico je v devetih mesecih izpolnilo devetnajst odstotkov strank. Drugo štiriintrideset. Skoraj dvakrat več – zaradi dveh žigov, ki niso stali nič.</a:t>
            </a:r>
          </a:p>
          <a:p>
            <a:endParaRPr dirty="0"/>
          </a:p>
          <a:p>
            <a:r>
              <a:rPr dirty="0"/>
              <a:t>Ali je avtopralnica zaradi tega zaslužila več, poskus ne pove. Pove pa nekaj pomembnejšega: zasnova programa spreminja vedenje, še preden je bila izdana prva nagrada. In to nas pripelje do stavka, ki bi moral biti napisan na prvi strani vsakega dokumenta o programu zvestobe: program mora imeti zapisano, katero vedenje kupuje, preden izda prvo točko.</a:t>
            </a:r>
          </a:p>
          <a:p>
            <a:endParaRPr dirty="0"/>
          </a:p>
          <a:p>
            <a:r>
              <a:rPr dirty="0"/>
              <a:t>Katera vedenja so to? V praksi so štiri. Prvi nakup, ki ga sicer ne bi bilo – pridobivanje. Ponovni nakup, ki pride prej – frekvenca. Druga kategorija pri istem kupcu – širina košarice. In kupec, ki bi sicer odšel – zadrževanje. To so štirje različni cilji in štiri različne meritve. Za vsakega potrebujete drugačno pravilo, drugačno sporočilo in drugačen način, kako preverite, ali je delovalo.</a:t>
            </a:r>
          </a:p>
          <a:p>
            <a:endParaRPr dirty="0"/>
          </a:p>
          <a:p>
            <a:r>
              <a:rPr dirty="0"/>
              <a:t>Če vaš program ne ve, katerega od štirih zasleduje, plačuje vse štiri in dokazuje nobenega. To je tisto »</a:t>
            </a:r>
            <a:r>
              <a:rPr dirty="0" err="1"/>
              <a:t>nemerjen</a:t>
            </a:r>
            <a:r>
              <a:rPr dirty="0"/>
              <a:t>« iz uvodne teze.</a:t>
            </a:r>
          </a:p>
          <a:p>
            <a:endParaRPr dirty="0"/>
          </a:p>
          <a:p>
            <a:r>
              <a:rPr dirty="0"/>
              <a:t>Tu naj naredim most k pretekli izdaji tega </a:t>
            </a:r>
            <a:r>
              <a:rPr dirty="0" err="1"/>
              <a:t>webinarja</a:t>
            </a:r>
            <a:r>
              <a:rPr dirty="0"/>
              <a:t>, kjer smo govorili o štirih fazah odnosa: onboarding, </a:t>
            </a:r>
            <a:r>
              <a:rPr dirty="0" err="1"/>
              <a:t>aktivacija</a:t>
            </a:r>
            <a:r>
              <a:rPr dirty="0"/>
              <a:t>, rast, </a:t>
            </a:r>
            <a:r>
              <a:rPr dirty="0" err="1"/>
              <a:t>advokacija</a:t>
            </a:r>
            <a:r>
              <a:rPr dirty="0"/>
              <a:t>. Ta štiri vedenja se lepo prekrijejo s fazami. Prvi nakup je </a:t>
            </a:r>
            <a:r>
              <a:rPr dirty="0" err="1"/>
              <a:t>aktivacija</a:t>
            </a:r>
            <a:r>
              <a:rPr dirty="0"/>
              <a:t>. Ponovni nakup, ki pride prej, in druga kategorija sta rast. Kupec, ki bi odšel, je zadrževanje na prehodu iz rasti v </a:t>
            </a:r>
            <a:r>
              <a:rPr dirty="0" err="1"/>
              <a:t>advokacijo</a:t>
            </a:r>
            <a:r>
              <a:rPr dirty="0"/>
              <a:t>. Kar je novo danes, je zahteva: za vsako fazo ne le vedenje, ampak tudi meritev.</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Zdaj pa k razliki, zaradi katere ima današnji webinar tak naslov: razliki med vedenjem in navado.</a:t>
            </a:r>
          </a:p>
          <a:p>
            <a:endParaRPr dirty="0"/>
          </a:p>
          <a:p>
            <a:r>
              <a:rPr dirty="0"/>
              <a:t>Vedenje je enkratno dejanje, ki ga lahko sprožite. Popust je odličen sprožilec: pošljete kupon, kupec pride. Navada je vedenje, ki se ponovi brez novega sprožilca z vaše strani. Kupec pride, ker je to njegov petek, njegova pot z dela, njegov način, kako kupuje kavo. In tu je problem popusta: vsak naslednji nakup zahteva nov popust. Navado zgradi nekaj drugega – povratna informacija in prepoznavanje.</a:t>
            </a:r>
          </a:p>
          <a:p>
            <a:endParaRPr dirty="0"/>
          </a:p>
          <a:p>
            <a:r>
              <a:rPr dirty="0"/>
              <a:t>Na sliki imate zanko. Sprožilec, vedenje, povratna informacija, ponovitev. Programi zvestobe se skoraj vsi ukvarjajo s prvima dvema koraka: sprožilec in vedenje. Redki se ukvarjajo s tretjim. In prav tretji dela navado.</a:t>
            </a:r>
          </a:p>
          <a:p>
            <a:endParaRPr dirty="0"/>
          </a:p>
          <a:p>
            <a:r>
              <a:rPr dirty="0"/>
              <a:t>Dva primera, oba iz zelo različnih svetov. ResMed je pacientom z aparatom za spalno </a:t>
            </a:r>
            <a:r>
              <a:rPr dirty="0" err="1"/>
              <a:t>apnejo</a:t>
            </a:r>
            <a:r>
              <a:rPr dirty="0"/>
              <a:t> dal aplikacijo </a:t>
            </a:r>
            <a:r>
              <a:rPr dirty="0" err="1"/>
              <a:t>myAir</a:t>
            </a:r>
            <a:r>
              <a:rPr dirty="0"/>
              <a:t> z dnevno oceno, opomniki in nasveti. V opazovalni študiji s 128.000 pacienti je pri terapiji vztrajalo 87 odstotkov uporabnikov aplikacije in 70 odstotkov preostalih. To ni zvestoba znamki, to je vztrajanje pri terapiji – in nagrade tam sploh ni. Prenosljiv je namig: povratna informacija o lastnem vedenju lahko vzdržuje navado tudi brez nagrade. Ali deluje bolje od nagrade, študija ni preverjala – tega ne bom trdil.</a:t>
            </a:r>
          </a:p>
          <a:p>
            <a:endParaRPr dirty="0"/>
          </a:p>
          <a:p>
            <a:r>
              <a:rPr dirty="0"/>
              <a:t>Drugi primer je Marriott Bonvoy. Čisto navaden točkovni program: točke, brezplačne nočitve, članske cene in statusi. Njegovih 271 milijonov članov ustvari 68 odstotkov vseh prenočitev v verigi. Točke očitno niso problem. Kar dela razliko, je tisto, kar točke nadgrajuje: da vas hotel prepozna, da vam ponudi pozno odjavo, da ve, katero sobo imate radi. Prepoznavanje in pozna odjava točk ne nadomeščata. Jih nadgrajujeta.</a:t>
            </a:r>
          </a:p>
          <a:p>
            <a:endParaRPr dirty="0"/>
          </a:p>
          <a:p>
            <a:r>
              <a:rPr dirty="0"/>
              <a:t>Torej: popust sproži nakup. Povratna informacija in prepoznavanje zgradita navado. Vprašanje za vaš program ni, ali imate točke. Vprašanje je, kaj kupec vidi in doživi po nakupu, ko točk ni več na mizi. In s tem smo pri tretjem bloku – sistemu odnosa.</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Če je popust sprožilec in povratna informacija tisto, kar dela navado, potem je osrednje vprašanje programa zvestobe zelo preprosto: kaj bomo kupcu povedali teden dni po nakupu? Ne na blagajni. Ne ob naslednji akciji. Teden dni po nakupu, ko točk ni več na mizi.</a:t>
            </a:r>
          </a:p>
          <a:p>
            <a:endParaRPr dirty="0"/>
          </a:p>
          <a:p>
            <a:r>
              <a:rPr dirty="0"/>
              <a:t>Trije primeri, kako lahko odgovor </a:t>
            </a:r>
            <a:r>
              <a:rPr dirty="0" err="1"/>
              <a:t>izgleda</a:t>
            </a:r>
            <a:r>
              <a:rPr dirty="0"/>
              <a:t>.</a:t>
            </a:r>
          </a:p>
          <a:p>
            <a:endParaRPr dirty="0"/>
          </a:p>
          <a:p>
            <a:r>
              <a:rPr dirty="0"/>
              <a:t>Trgovec z živili. V petkovi vrečki so bučke, feta in testenine. V </a:t>
            </a:r>
            <a:r>
              <a:rPr lang="sl-SI" dirty="0"/>
              <a:t>soboto</a:t>
            </a:r>
            <a:r>
              <a:rPr dirty="0"/>
              <a:t> zjutraj kupcu prispe recept iz teh treh živil – in v njem </a:t>
            </a:r>
            <a:r>
              <a:rPr dirty="0" err="1"/>
              <a:t>ciljan</a:t>
            </a:r>
            <a:r>
              <a:rPr dirty="0"/>
              <a:t> kupon za sestavino, ki manjka. Ni popust na vse. Je popust na eno stvar, ki jo kupec ta trenutek res potrebuje. Naslednji korak je vabilo, naj kupec svoj recept prispeva v bazo. Iz prejemnika popustov nastane soavtor. To je odnos: kupec ni več cilj kampanje, je del vsebine.</a:t>
            </a:r>
          </a:p>
          <a:p>
            <a:endParaRPr dirty="0"/>
          </a:p>
          <a:p>
            <a:r>
              <a:rPr dirty="0"/>
              <a:t>Modni trgovec ima še močnejšo karto: virtualno omaro. V kupčevem računu je pregled vsega, kar je kupil, in možnost, da kaj doda </a:t>
            </a:r>
            <a:r>
              <a:rPr dirty="0" err="1"/>
              <a:t>sam.</a:t>
            </a:r>
            <a:r>
              <a:rPr dirty="0"/>
              <a:t> Trgovec pozna vsaj konfekcijsko številko in slog. SAP Engagement Cloud, s katerim delamo pri </a:t>
            </a:r>
            <a:r>
              <a:rPr dirty="0" err="1"/>
              <a:t>FrodXu</a:t>
            </a:r>
            <a:r>
              <a:rPr dirty="0"/>
              <a:t>, zna s primerjavo slik poiskati podoben izdelek. Če je </a:t>
            </a:r>
            <a:r>
              <a:rPr lang="sl-SI" dirty="0"/>
              <a:t>stranka</a:t>
            </a:r>
            <a:r>
              <a:rPr dirty="0"/>
              <a:t> očitno všeč krilo s cvetličnim vzorcem, sistem poišče soroden kos iz nove kolekcije. K hlačam in puloverju, ki ju je kupila pred tremi meseci, predlaga čevlje in pas. Iz trgovca nastane modni svetovalec. Z virtualnim pomerjanjem pa dobi kupec razlog za obisk, ki ga noben odstotek ne kupi.</a:t>
            </a:r>
          </a:p>
          <a:p>
            <a:endParaRPr dirty="0"/>
          </a:p>
          <a:p>
            <a:r>
              <a:rPr dirty="0"/>
              <a:t>In tretji, za vse, ki prodajate izdelke z dolgo življenjsko dobo – avtomobile, pohištvo, opremo, zavarovanja. Lastnik po nakupu leta dolgo sliši samo servis ali samo obračun. Vprašanje je preprosto: kdaj ste lastnikom nazadnje ponudili kaj, česar servis ne zna zaračunati?</a:t>
            </a:r>
          </a:p>
          <a:p>
            <a:endParaRPr dirty="0"/>
          </a:p>
          <a:p>
            <a:r>
              <a:rPr dirty="0"/>
              <a:t>Spodaj še ena številka, ki mi je všeč zaradi načina, kako je zastavljena. Bank of America nagrad ne daje kot kupone, ampak kot boljše pogoje v okviru celotnega odnosa: nižje obresti, oprostitve provizij, višje bonuse. Raven ugodnosti se določa glede na skupna sredstva stranke pri banki. Poročajo o enajstih milijonih članov – ampak zanimivejša številka je druga: okrog 30 odstotkov članov v prvih 30 dneh doda še en produkt. Ta številka je vezana na dogodek, ne na status. Pove, kaj se je zgodilo. Ne, koliko ljudi imate na seznamu.</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Če je vprašanje »kaj povemo teden dni po nakupu« osrednje, potem potrebujemo sistem, ki zna nanj odgovoriti. In tu pridemo do arhitekture – kratko, ker bo Andrej to pokazal v živo.</a:t>
            </a:r>
          </a:p>
          <a:p>
            <a:endParaRPr dirty="0"/>
          </a:p>
          <a:p>
            <a:r>
              <a:rPr dirty="0"/>
              <a:t>Modul zvestobe na blagajni ni načelna napaka. Za trgovca, ki posluje na enem trgu s tremi lokacijami, je pogosto povsem zadosten. Problem je, da tak program zna le tisto, kar zna blagajna: sešteti nakup in odšteti popust. Sistem odnosa loči tri plasti.</a:t>
            </a:r>
          </a:p>
          <a:p>
            <a:endParaRPr dirty="0"/>
          </a:p>
          <a:p>
            <a:r>
              <a:rPr dirty="0"/>
              <a:t>Prva plast je pogon zvestobe – pri nas je to Open Loyalty. Tu živijo pravila: katera vedenja se nagrajujejo, koliko, kdaj; točke, statusi, nagrade. Ključno je, da so pravila ena za vse trge in vse kanale.</a:t>
            </a:r>
          </a:p>
          <a:p>
            <a:endParaRPr dirty="0"/>
          </a:p>
          <a:p>
            <a:r>
              <a:rPr dirty="0"/>
              <a:t>Druga plast je komunikacija in </a:t>
            </a:r>
            <a:r>
              <a:rPr dirty="0" err="1"/>
              <a:t>personalizacija</a:t>
            </a:r>
            <a:r>
              <a:rPr dirty="0"/>
              <a:t> – SAP Engagement Cloud. Tu nastane tisto sporočilo teden dni po nakupu: recept, virtualna omara, ponudba lastniku. Tu so kanali – e-pošta, push, SMS, spletna stran – in tu so segmenti in kontrolne skupine, o katerih bomo govorili na koncu.</a:t>
            </a:r>
          </a:p>
          <a:p>
            <a:endParaRPr dirty="0"/>
          </a:p>
          <a:p>
            <a:r>
              <a:rPr dirty="0"/>
              <a:t>Tretja plast so stične točke: blagajna, spletna trgovina, aplikacija, digitalna denarnica. Kupec zbira in unovčuje kjerkoli, profil in zgodovina sta ena. Blagajna ostane blagajna – to je pomembno za vse, ki se bojite velikega projekta na POS-u.</a:t>
            </a:r>
          </a:p>
          <a:p>
            <a:endParaRPr dirty="0"/>
          </a:p>
          <a:p>
            <a:r>
              <a:rPr dirty="0"/>
              <a:t>En primer iz naše prakse. Pri </a:t>
            </a:r>
            <a:r>
              <a:rPr dirty="0" err="1"/>
              <a:t>FrodXu</a:t>
            </a:r>
            <a:r>
              <a:rPr dirty="0"/>
              <a:t> prav zdaj na ločen pogon selimo program zvestobe, ki pri enem trgovcu teče na treh trgih. Prej je vsaka sprememba pravil zahtevala tri projekte – po enega za vsak trg in njegov blagajniški sistem. Po selitvi bo zadoščal en </a:t>
            </a:r>
            <a:r>
              <a:rPr dirty="0" err="1"/>
              <a:t>sam.</a:t>
            </a:r>
            <a:r>
              <a:rPr dirty="0"/>
              <a:t> To je arhitekturna odločitev, ki izhaja iz števila trgov in hitrosti sprememb, ne iz prepričanja, da so blagajne slabe.</a:t>
            </a:r>
          </a:p>
          <a:p>
            <a:endParaRPr dirty="0"/>
          </a:p>
          <a:p>
            <a:r>
              <a:rPr dirty="0"/>
              <a:t>In še misel, ki je po mojem najpomembnejša na tem </a:t>
            </a:r>
            <a:r>
              <a:rPr dirty="0" err="1"/>
              <a:t>slajdu</a:t>
            </a:r>
            <a:r>
              <a:rPr dirty="0"/>
              <a:t>: napaka je v vrstnem redu. Kdor začne z vprašanjem »kateri modul kupimo«, dobi pravila, ki jih modul zna izvesti. Kdor začne z vprašanjem »kaj bomo kupcu povedali teden dni po nakupu in kakšna bo naša premija«, dobi program, ki ga je vredno meriti.</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[Govori: Gorazd · ~3 min]</a:t>
            </a:r>
          </a:p>
          <a:p>
            <a:endParaRPr/>
          </a:p>
          <a:p>
            <a:r>
              <a:t>Preden gremo k denarju, en slajd o tem, kje je meja. Ker nič od tega, kar sem pravkar opisal, ni brezplačno in samoumevno dobro.</a:t>
            </a:r>
          </a:p>
          <a:p>
            <a:endParaRPr/>
          </a:p>
          <a:p>
            <a:r>
              <a:t>Nakup gospodinjstva ni prehrana posameznika. Recept iz petkove vrečke je zato lahko preprosto napačen – bučke so bile za sosedo, feta za otroke. Iz košarice se sklepa o zdravju in veri. Evropski odbor za varstvo podatkov med primeri posebnih vrst osebnih podatkov izrecno omenja nakup določenih živil. Tudi virtualna omara zahteva jasen namen, preglednost in omejitev obsega podatkov. Konfekcijska številka, povezana s prepoznavnim članom, je osebni podatek – čeprav praviloma ne spada med posebne vrste.</a:t>
            </a:r>
          </a:p>
          <a:p>
            <a:endParaRPr/>
          </a:p>
          <a:p>
            <a:r>
              <a:t>Kaj to pomeni za sistem odnosa? Tri stvari. Jasen namen: kupec ve, zakaj zbiramo in kaj dobi v zameno. Preglednost: kupec vidi, kaj o njem vemo – virtualna omara je v tem smislu odlična, ker je hkrati storitev in vpogled. In omejitev obsega: zbiramo podatke za konkretno vedenje, ki ga želimo spremeniti, ne »za vsak primer«. To se lepo ujema s prejšnjim slajdom – če veste, katero vedenje program kupuje, veste tudi, katere podatke potrebujete. Ostalih ne.</a:t>
            </a:r>
          </a:p>
          <a:p>
            <a:endParaRPr/>
          </a:p>
          <a:p>
            <a:r>
              <a:t>Igorjev stavek, ki ga velja obesiti na steno: sporočilo, ki kupcu pokaže, da veste preveč, odnosa ne gradi. Ga porabi.</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Zdaj pa k denarju. Četrti blok: kako nagrajevati, da ne pojemo lastne marže. Začnimo s študijo, ki lepo pokaže, da vprašanje ni »popust ali ne popust«.</a:t>
            </a:r>
          </a:p>
          <a:p>
            <a:endParaRPr dirty="0"/>
          </a:p>
          <a:p>
            <a:r>
              <a:rPr dirty="0"/>
              <a:t>Gabel in Guhl sta pri velikem nemškem trgovcu z živili primerjala dva instrumenta: točke in individualno </a:t>
            </a:r>
            <a:r>
              <a:rPr dirty="0" err="1"/>
              <a:t>ciljane</a:t>
            </a:r>
            <a:r>
              <a:rPr dirty="0"/>
              <a:t> kupone. Rezultat na prvi pogled govori za točke: unovčena točkovna nagrada dvigne verjetnost obiska za pet odstotnih točk, kupon le za 1,3. Ampak poglejte drugo vrstico. Kupone kupci unovčijo na 18,5 odstotka obiskov. Točke le na 2,5 odstotka. Kupon je torej veliko pogosteje sploh v igri. Zaradi frekvence in nižjega popusta so bili kuponi </a:t>
            </a:r>
            <a:r>
              <a:rPr dirty="0" err="1"/>
              <a:t>dobičkonosnejši</a:t>
            </a:r>
            <a:r>
              <a:rPr dirty="0"/>
              <a:t>. Sklep avtorjev ni, da so točke slabe – sklep je, da se instrumenta dopolnjujeta.</a:t>
            </a:r>
          </a:p>
          <a:p>
            <a:endParaRPr dirty="0"/>
          </a:p>
          <a:p>
            <a:r>
              <a:rPr dirty="0"/>
              <a:t>Kar je zame pomembno: </a:t>
            </a:r>
            <a:r>
              <a:rPr dirty="0" err="1"/>
              <a:t>ciljan</a:t>
            </a:r>
            <a:r>
              <a:rPr dirty="0"/>
              <a:t> kupon je </a:t>
            </a:r>
            <a:r>
              <a:rPr dirty="0" err="1"/>
              <a:t>personalizacija</a:t>
            </a:r>
            <a:r>
              <a:rPr dirty="0"/>
              <a:t>, ne njeno nasprotje. Popust, ki ve, kaj kupujete, in popust, ki tega ne ve, imata isto ime. Ekonomiko imata povsem drugačno. Prvi gre k sestavini, ki manjka v receptu. Drugi gre vsem, tudi tistim, ki bi kupili tako ali tako.</a:t>
            </a:r>
          </a:p>
          <a:p>
            <a:endParaRPr dirty="0"/>
          </a:p>
          <a:p>
            <a:r>
              <a:rPr dirty="0"/>
              <a:t>To je odgovor na »</a:t>
            </a:r>
            <a:r>
              <a:rPr dirty="0" err="1"/>
              <a:t>neselektiven</a:t>
            </a:r>
            <a:r>
              <a:rPr dirty="0"/>
              <a:t>« iz uvodne teze. Ne ukinjajte popusta. Naučite ga, komu ga daje.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[Govori: Gorazd · ~4 min]</a:t>
            </a:r>
          </a:p>
          <a:p>
            <a:endParaRPr dirty="0"/>
          </a:p>
          <a:p>
            <a:r>
              <a:rPr dirty="0"/>
              <a:t>Zdaj pa kazalnik za trgovca iz uvoda – in za vsakogar med vami, ki program že ima. Igor ga je poimenoval premija zvestobe. Izračunamo jo kot razliko med realizirano </a:t>
            </a:r>
            <a:r>
              <a:rPr dirty="0" err="1"/>
              <a:t>maržno</a:t>
            </a:r>
            <a:r>
              <a:rPr dirty="0"/>
              <a:t> stopnjo pri članih in realizirano </a:t>
            </a:r>
            <a:r>
              <a:rPr dirty="0" err="1"/>
              <a:t>maržno</a:t>
            </a:r>
            <a:r>
              <a:rPr dirty="0"/>
              <a:t> stopnjo pri nečlanih – po vseh popustih, unovčenih točkah in stroških nagrad. Podatke ima vsak POS in vsak ERP. Osnovni približek izračunate v enem popoldnevu. To ni projekt. To je ena poizvedba in ena tabela.</a:t>
            </a:r>
          </a:p>
          <a:p>
            <a:endParaRPr dirty="0"/>
          </a:p>
          <a:p>
            <a:r>
              <a:rPr dirty="0"/>
              <a:t>Branje je neizprosno. Pozitivna premija pomeni, da člani ustvarjajo </a:t>
            </a:r>
            <a:r>
              <a:rPr dirty="0" err="1"/>
              <a:t>maržno</a:t>
            </a:r>
            <a:r>
              <a:rPr dirty="0"/>
              <a:t> ugodnejši promet. Sama še ne pove, ali je razlog pripravljenost plačati več, drugačna košarica ali učinek programa – ampak je dober znak. Premija okrog ničle pomeni, da se program financira sam in vrednost ustvarja v podatkih in frekvenci. Tudi to je lahko čisto v redu, če veste, da je tako. Negativna premija pa je alarm s številko.</a:t>
            </a:r>
          </a:p>
          <a:p>
            <a:endParaRPr dirty="0"/>
          </a:p>
          <a:p>
            <a:r>
              <a:rPr dirty="0"/>
              <a:t>Vzemimo izmišljenega trgovca. Dvajset milijonov evrov prometa, šestdeset odstotkov s člani – torej dvanajst milijonov. Nečlani mu na sto evrov pustijo 42 evrov marže. Člani po vseh ugodnostih 38. Premija je minus štiri odstotne točke. Razlika: dvanajst milijonov krat 0,04 je 480.000 evrov na leto, merjeno ob hipotetični marži nečlanov.</a:t>
            </a:r>
          </a:p>
          <a:p>
            <a:endParaRPr dirty="0"/>
          </a:p>
          <a:p>
            <a:r>
              <a:rPr dirty="0"/>
              <a:t>Pozor, to še ni strošek programa – brez njega dela prometa morda sploh ne bi bilo. Je pa dovolj velik alarm, da prirast izmerite s kontrolno skupino. Premija je torej diagnostika, ne dokaz.</a:t>
            </a:r>
          </a:p>
          <a:p>
            <a:endParaRPr dirty="0"/>
          </a:p>
          <a:p>
            <a:r>
              <a:rPr dirty="0"/>
              <a:t>Isto velja za življenjsko vrednost stranke, ki jo marsikdo od vas spremlja. LTV, sešteta iz prometa, je pohvala. Sešteta iz marže je podatek. Najbolj aktivni člani so namreč pogosto le najboljši računovodje svojih ugodnosti. Takrat program ni zgradil zvestobe, ampak naročnino na popust.</a:t>
            </a:r>
          </a:p>
          <a:p>
            <a:endParaRPr dirty="0"/>
          </a:p>
          <a:p>
            <a:r>
              <a:rPr dirty="0"/>
              <a:t>Konkretna naloga za jutri: vzemite zadnjih dvanajst mesecev, ločite člane in nečlane, izračunajte realizirano maržo po vseh ugodnostih. Ena številka. Če bo negativna, vam bo današnji zadnji blok povedal, kaj z njo.</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[Govori: Gorazd · ~4 min]</a:t>
            </a:r>
          </a:p>
          <a:p>
            <a:endParaRPr/>
          </a:p>
          <a:p>
            <a:r>
              <a:t>Še ena računica, preden predam Andreju. Ta odgovori na vprašanje, koliko mora program sploh prinesti, da se izplača – in jo naredite pred prvim pravilom, ne po prvem letu.</a:t>
            </a:r>
          </a:p>
          <a:p>
            <a:endParaRPr/>
          </a:p>
          <a:p>
            <a:r>
              <a:t>Recimo: deset milijonov evrov prodaje, člani ustvarijo šest milijonov. Točke stanejo dva odstotka te prodaje, torej 120.000 evrov. Obratovanje programa – platforma, ljudje, komunikacija – še 60.000. Program stane 180.000 evrov na leto. Pri štiridesetodstotni prispevni marži mora prinesti okrog 450.000 evrov prodaje, ki je brez njega ne bi bilo. V resnici nekaj več, ker tudi dodatna prodaja ustvarja stroške točk. To je slabih osem odstotkov več, kot bi isti ljudje kupili brez programa.</a:t>
            </a:r>
          </a:p>
          <a:p>
            <a:endParaRPr/>
          </a:p>
          <a:p>
            <a:r>
              <a:t>Pozor na formulacijo: ne osem odstotkov več prodaje članom. To številko dosežete že s tem, da se vpišejo tisti, ki že kupujejo – to je samoselekcija s petega slajda. Osem odstotkov več, kot bi isti ljudje kupili brez programa. To je inkrementalnost.</a:t>
            </a:r>
          </a:p>
          <a:p>
            <a:endParaRPr/>
          </a:p>
          <a:p>
            <a:r>
              <a:t>Kako to doseči, ne da bi pojedli maržo? Tri načela, ki so hkrati povzetek tega, kar smo že slišali.</a:t>
            </a:r>
          </a:p>
          <a:p>
            <a:endParaRPr/>
          </a:p>
          <a:p>
            <a:r>
              <a:t>Prvič: nagradi vedenje, ne nakupa. Izpolnjen profil, ocena izdelka, prispevan recept, prvi nakup v drugi kategoriji, skeniran izdelek doma. To so vedenja, ki gradijo podatke in navado, stanejo pa malo. Lani smo na tem mestu podrobno govorili o vedenjih po fazah – to načelo ostaja.</a:t>
            </a:r>
          </a:p>
          <a:p>
            <a:endParaRPr/>
          </a:p>
          <a:p>
            <a:r>
              <a:t>Drugič: prepoznavanje in doživetje pred odstotki. Zgodnji dostop do kolekcije, pozna odjava, styling nasvet, vabilo na dogodek. Zaznana vrednost raste, strošek na kos ne. Marriott in Bank of America delata natanko to.</a:t>
            </a:r>
          </a:p>
          <a:p>
            <a:endParaRPr/>
          </a:p>
          <a:p>
            <a:r>
              <a:t>Tretjič: ciljano namesto splošnega. Kupon, ki ve, kaj kupujete. In energija programa usmerjena k lahkim in zmernim kupcem, kjer je prirast – ne k težkim, kjer program plačuje že obstoječe.</a:t>
            </a:r>
          </a:p>
          <a:p>
            <a:endParaRPr/>
          </a:p>
          <a:p>
            <a:r>
              <a:t>S tem sem pri koncu svojega dela. Vse, kar sem povedal, je bilo do zdaj na slajdih. Zdaj bo Andrej pokazal, kako to izgleda v sistemu.</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[Govori: Gorazd + Andrej · ~15 min]</a:t>
            </a:r>
          </a:p>
          <a:p>
            <a:endParaRPr dirty="0"/>
          </a:p>
          <a:p>
            <a:r>
              <a:rPr dirty="0"/>
              <a:t>[GORAZD – predaja besede, </a:t>
            </a:r>
            <a:r>
              <a:rPr dirty="0" err="1"/>
              <a:t>pribl</a:t>
            </a:r>
            <a:r>
              <a:rPr dirty="0"/>
              <a:t>. 1 min]</a:t>
            </a:r>
          </a:p>
          <a:p>
            <a:r>
              <a:rPr dirty="0"/>
              <a:t>Vse, kar sem povedal, je bilo do zdaj na </a:t>
            </a:r>
            <a:r>
              <a:rPr dirty="0" err="1"/>
              <a:t>slajdih</a:t>
            </a:r>
            <a:r>
              <a:rPr dirty="0"/>
              <a:t>. Zdaj gremo v sistem. Andrej vodi naš razvoj in je človek, ki te programe pri strankah dejansko postavlja. Andrej, predlagam, da pokažeš troje – kar je hkrati zgradba današnjega predavanja: kako v Open Loyalty zapišemo pravilo, ki nagradi vedenje in ne le nakupa; kako v SAP Engagement Cloud sestavimo tisto sporočilo teden dni po nakupu; in kako del članov izključimo v kontrolno skupino, da bomo na koncu sploh lahko kaj izmerili. Beseda je tvoja.</a:t>
            </a:r>
          </a:p>
          <a:p>
            <a:endParaRPr dirty="0"/>
          </a:p>
          <a:p>
            <a:r>
              <a:rPr dirty="0"/>
              <a:t>[ANDREJ – demo, </a:t>
            </a:r>
            <a:r>
              <a:rPr dirty="0" err="1"/>
              <a:t>pribl</a:t>
            </a:r>
            <a:r>
              <a:rPr dirty="0"/>
              <a:t>. 15 min – vsebino in scenarij določi Andrej. Predlog okvira:</a:t>
            </a:r>
          </a:p>
          <a:p>
            <a:r>
              <a:rPr dirty="0"/>
              <a:t>1. Open Loyalty: pravilo »earning rule« za ne-transakcijsko vedenje (npr. izpolnjen profil / </a:t>
            </a:r>
            <a:r>
              <a:rPr dirty="0" err="1"/>
              <a:t>skeniran</a:t>
            </a:r>
            <a:r>
              <a:rPr dirty="0"/>
              <a:t> izdelek / </a:t>
            </a:r>
            <a:r>
              <a:rPr dirty="0" err="1"/>
              <a:t>prispevan</a:t>
            </a:r>
            <a:r>
              <a:rPr dirty="0"/>
              <a:t> recept), status in nagrada; pokaži, da so pravila ena za vse trge/kanale.</a:t>
            </a:r>
          </a:p>
          <a:p>
            <a:r>
              <a:rPr dirty="0"/>
              <a:t>2. SAP Engagement Cloud: avtomatizacija »7 dni po nakupu« – segment po vsebini košarice, </a:t>
            </a:r>
            <a:r>
              <a:rPr dirty="0" err="1"/>
              <a:t>personalizirano</a:t>
            </a:r>
            <a:r>
              <a:rPr dirty="0"/>
              <a:t> sporočilo (recept / predlog iz omare) s </a:t>
            </a:r>
            <a:r>
              <a:rPr dirty="0" err="1"/>
              <a:t>ciljanim</a:t>
            </a:r>
            <a:r>
              <a:rPr dirty="0"/>
              <a:t> kuponom; pokaži kanale.</a:t>
            </a:r>
          </a:p>
          <a:p>
            <a:r>
              <a:rPr dirty="0"/>
              <a:t>3. Kontrolna skupina: v avtomatizaciji/segmentu izloči naključni delež članov (npr. 10 %), ki sporočila ne dobi; pokaži, kje se prirast kasneje odčita.]</a:t>
            </a:r>
          </a:p>
          <a:p>
            <a:endParaRPr dirty="0"/>
          </a:p>
          <a:p>
            <a:r>
              <a:rPr dirty="0"/>
              <a:t>[GORAZD – po </a:t>
            </a:r>
            <a:r>
              <a:rPr dirty="0" err="1"/>
              <a:t>demu</a:t>
            </a:r>
            <a:r>
              <a:rPr dirty="0"/>
              <a:t>: kratek most nazaj]</a:t>
            </a:r>
          </a:p>
          <a:p>
            <a:r>
              <a:rPr dirty="0"/>
              <a:t>Hvala, Andrej. Tisto zadnje – kontrolna skupina – je tema zadnjega bloka. Ker brez nje vse, kar smo videli, ostane obljuba.</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[Govori: Gorazd · ~2 min]</a:t>
            </a:r>
          </a:p>
          <a:p>
            <a:endParaRPr/>
          </a:p>
          <a:p>
            <a:r>
              <a:t>Zadnji blok, kratek in najpomembnejši. Igor je nedavno sedel pri distributerju, ki v regiji zastopa več globalnih lepotnih znamk – prodaja jih prek drogerij, lekarn, salonov in frizerjev. Prišel je prodati program zvestobe. Direktor ga je poslušal in postavil vprašanje, ki ga v tej panogi redko slišimo: »Kako bom vedel, da zaradi programa prodam več? In ne samo, da sem kupce prestavil s partnerjeve police v svojo spletno trgovino?« In še: »Ker takrat partner najde drugo znamko za polico.«</a:t>
            </a:r>
          </a:p>
          <a:p>
            <a:endParaRPr/>
          </a:p>
          <a:p>
            <a:r>
              <a:t>Igor ni imel pripravljenega odgovora. Imel je pripravljen program. To ni isto. In to je razlika, ki jo vsak od nas mora znati narediti.</a:t>
            </a:r>
          </a:p>
          <a:p>
            <a:endParaRPr/>
          </a:p>
          <a:p>
            <a:r>
              <a:t>Zato dve vprašanji, ki jih postavite svojemu programu – če ga imate – še ta teden. Prvo: katero vedenje program kupuje? O tem smo govorili pri avtopralnici. Drugo: katera primerljiva skupina ga ni dobila?</a:t>
            </a:r>
          </a:p>
          <a:p>
            <a:endParaRPr/>
          </a:p>
          <a:p>
            <a:r>
              <a:t>Kako to naredite v praksi? Naključno izbrane, med seboj primerljive skupine – trgovine, trgi, saloni, regije – zaženejo program prve, ostale počakajo. Če ne morete čakati s celim programom, lahko med vpisanimi del ne dobiva sporočil – to meri sporočila, ne programa, a je še vedno več kot nič. Obdobje določite vnaprej in naj bo dovolj dolgo za vsaj en običajen ponovni nakup – pri kozmetiki so to meseci, pri živilih tedni. Primerjate prispevno maržo po vseh stroških programa, ne prihodka. In pazite na kanibalizacijo: inkrementalne kose vrednotite po povprečni marži vseh kanalov, da prenos kupca iz partnerjeve police v vašo spletno trgovino iz računa izgine.</a:t>
            </a:r>
          </a:p>
          <a:p>
            <a:endParaRPr/>
          </a:p>
          <a:p>
            <a:r>
              <a:t>Andrej je pokazal, kje v sistemu kontrolno skupino izločite. Tehnično je to najlažji del. Težji del je odločitev, da del kupcev programa zavestno ne dobi. Ampak brez te odločitve ostane vse, kar smo danes videli, obljuba.</a:t>
            </a:r>
          </a:p>
          <a:p>
            <a:endParaRPr/>
          </a:p>
          <a:p>
            <a:r>
              <a:t>Če odgovora na ti dve vprašanji ni, veste, koliko prodajo člani. Ne veste, koliko od tega je naredil program. Delež prodaje članom ni dokaz. Program zvestobe dokažejo stranke, ki ga niso dobile.</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[Govori: Gorazd · ~1 min]</a:t>
            </a:r>
          </a:p>
          <a:p>
            <a:endParaRPr dirty="0"/>
          </a:p>
          <a:p>
            <a:r>
              <a:rPr dirty="0"/>
              <a:t>Pet stvari, ki jih lahko začnete jutri, brez novega sistema.</a:t>
            </a:r>
          </a:p>
          <a:p>
            <a:endParaRPr dirty="0"/>
          </a:p>
          <a:p>
            <a:r>
              <a:rPr dirty="0"/>
              <a:t>Prvič: odprite bilanco, ne oglasa. Izračunajte premijo zvestobe – </a:t>
            </a:r>
            <a:r>
              <a:rPr dirty="0" err="1"/>
              <a:t>maržna</a:t>
            </a:r>
            <a:r>
              <a:rPr dirty="0"/>
              <a:t> stopnja članov minus </a:t>
            </a:r>
            <a:r>
              <a:rPr dirty="0" err="1"/>
              <a:t>maržna</a:t>
            </a:r>
            <a:r>
              <a:rPr dirty="0"/>
              <a:t> stopnja nečlanov, po vseh ugodnostih. En popoldan.</a:t>
            </a:r>
          </a:p>
          <a:p>
            <a:endParaRPr dirty="0"/>
          </a:p>
          <a:p>
            <a:r>
              <a:rPr dirty="0"/>
              <a:t>Drugič: zapišite, katero vedenje program kupuje. Prvi nakup, ponovni nakup, ki pride prej, druga kategorija ali zadržan kupec. Izberite eno. Ne vsa štiri.</a:t>
            </a:r>
          </a:p>
          <a:p>
            <a:endParaRPr dirty="0"/>
          </a:p>
          <a:p>
            <a:r>
              <a:rPr dirty="0"/>
              <a:t>Tretjič: odgovorite na vprašanje, kaj kupcu poveste teden dni po nakupu. Recept, omara, nasvet, vabilo. Nekaj, kar ni odstotek.</a:t>
            </a:r>
          </a:p>
          <a:p>
            <a:endParaRPr dirty="0"/>
          </a:p>
          <a:p>
            <a:r>
              <a:rPr dirty="0"/>
              <a:t>Četrtič: naučite popust, komu ga daje. </a:t>
            </a:r>
            <a:r>
              <a:rPr dirty="0" err="1"/>
              <a:t>Ciljan</a:t>
            </a:r>
            <a:r>
              <a:rPr dirty="0"/>
              <a:t> kupon k lahkim in zmernim kupcem, kjer je prirast. Prepoznavanje k težkim, kjer prirasta ni, je pa odnos.</a:t>
            </a:r>
          </a:p>
          <a:p>
            <a:endParaRPr dirty="0"/>
          </a:p>
          <a:p>
            <a:r>
              <a:rPr dirty="0"/>
              <a:t>Petič: zadržite kontrolno skupino. Primerljive skupine počakajo, merite prispevno maržo, ne prihodka.</a:t>
            </a:r>
          </a:p>
          <a:p>
            <a:endParaRPr dirty="0"/>
          </a:p>
          <a:p>
            <a:r>
              <a:rPr dirty="0"/>
              <a:t>Vsi prijavljeni v naslednjih dneh prejmete orodje za samooceno programa zvestobe – nekaj vprašanj, ki sledijo tem petim točkam in vam pokažejo, kje vaš program stoji – ter posnetek in gradiva, vključno z obema Igorjevima kolumnama, iz katerih je velik del današnjih primerov.</a:t>
            </a:r>
          </a:p>
          <a:p>
            <a:endParaRPr dirty="0"/>
          </a:p>
          <a:p>
            <a:r>
              <a:rPr dirty="0"/>
              <a:t>Promet je pohvala, ki si jo program napiše </a:t>
            </a:r>
            <a:r>
              <a:rPr dirty="0" err="1"/>
              <a:t>sam.</a:t>
            </a:r>
            <a:r>
              <a:rPr dirty="0"/>
              <a:t> Premija je ocena, ki jo napiše kupec.</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[Govori: Gorazd + Andrej · ~5 min]</a:t>
            </a:r>
          </a:p>
          <a:p>
            <a:endParaRPr dirty="0"/>
          </a:p>
          <a:p>
            <a:r>
              <a:rPr dirty="0"/>
              <a:t>Zdaj pa vprašanja. Nekaj jih je že v klepetu – gremo po vrsti. Andrej, tehnična vprašanja o sistemih prevzemi ti, jaz bom vsebinska.</a:t>
            </a:r>
          </a:p>
          <a:p>
            <a:endParaRPr dirty="0"/>
          </a:p>
          <a:p>
            <a:r>
              <a:rPr dirty="0"/>
              <a:t>[Pripravljeni odgovori na pogosta vprašanja iz preteklih </a:t>
            </a:r>
            <a:r>
              <a:rPr dirty="0" err="1"/>
              <a:t>webinarjev</a:t>
            </a:r>
            <a:r>
              <a:rPr dirty="0"/>
              <a:t>:</a:t>
            </a:r>
          </a:p>
          <a:p>
            <a:r>
              <a:rPr dirty="0"/>
              <a:t>– »Ali točke sploh še služijo čemur?« Da – točke so valuta, če z njimi spodbujamo vedenja, ki koristijo kupcu in podjetju, in če omogočimo fleksibilnost pri zbiranju in koriščenju. Marriott je dokaz, da točke niso problem.</a:t>
            </a:r>
          </a:p>
          <a:p>
            <a:r>
              <a:rPr dirty="0"/>
              <a:t>– »Kako to povezati z obstoječim programom / blagajno?« Open Loyalty in SAP Engagement Cloud imata API-je za prenos točk, statusov in zgodovine; blagajna ostane blagajna, pravila se preselijo v pogon.</a:t>
            </a:r>
          </a:p>
          <a:p>
            <a:r>
              <a:rPr dirty="0"/>
              <a:t>– »Kaj pa panoge z malo interakcijami (</a:t>
            </a:r>
            <a:r>
              <a:rPr dirty="0" err="1"/>
              <a:t>telekom</a:t>
            </a:r>
            <a:r>
              <a:rPr dirty="0"/>
              <a:t>, zavarovanje, energetika)?« Pasivne oblike angažiranja: točke za samodejno obnovitev, za digitalno plačilo, za uporabo aplikacije; ključno je sporočilo ob dogodku (obnovitev, sprememba porabe), ne ob statusu – glej Bank of America.</a:t>
            </a:r>
          </a:p>
          <a:p>
            <a:r>
              <a:rPr dirty="0"/>
              <a:t>– »Koliko časa traja, da vidimo rezultat kontrolne skupine?« Vsaj en običajen cikel ponovnega nakupa – pri kozmetiki in modi 3–6 mesecev, pri živilih 6–8 tednov.</a:t>
            </a:r>
          </a:p>
          <a:p>
            <a:r>
              <a:rPr dirty="0"/>
              <a:t>– »Kaj če kontrolne skupine poslovno ne moremo dovoliti?« Potem vsaj del vpisanih ne dobiva sporočil (meri komunikacijo) in vsaj izračunajte premijo zvestobe. Manj kot to je zgolj štetje članov.]</a:t>
            </a:r>
          </a:p>
          <a:p>
            <a:endParaRPr dirty="0"/>
          </a:p>
          <a:p>
            <a:r>
              <a:rPr dirty="0"/>
              <a:t>Hvala vsem za pozornost in za vprašanja. Gradiva in orodje za samooceno dobite v naslednjih dneh. Lep dan še naprej.</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6D926-2111-2F8C-EF6E-850DE8B07394}"/>
              </a:ext>
            </a:extLst>
          </p:cNvPr>
          <p:cNvSpPr>
            <a:spLocks noGrp="1"/>
          </p:cNvSpPr>
          <p:nvPr>
            <p:ph type="title"/>
          </p:nvPr>
        </p:nvSpPr>
        <p:spPr>
          <a:xfrm>
            <a:off x="914400" y="870515"/>
            <a:ext cx="10439400" cy="1060162"/>
          </a:xfrm>
        </p:spPr>
        <p:txBody>
          <a:bodyPr>
            <a:normAutofit/>
          </a:bodyPr>
          <a:lstStyle>
            <a:lvl1pPr>
              <a:defRPr sz="2400">
                <a:solidFill>
                  <a:schemeClr val="tx2"/>
                </a:solidFill>
              </a:defRPr>
            </a:lvl1pPr>
          </a:lstStyle>
          <a:p>
            <a:r>
              <a:rPr lang="en-GB"/>
              <a:t>Click to edit Master title style</a:t>
            </a:r>
            <a:endParaRPr lang="en-SI"/>
          </a:p>
        </p:txBody>
      </p:sp>
      <p:sp>
        <p:nvSpPr>
          <p:cNvPr id="6" name="Rectangle 5">
            <a:extLst>
              <a:ext uri="{FF2B5EF4-FFF2-40B4-BE49-F238E27FC236}">
                <a16:creationId xmlns:a16="http://schemas.microsoft.com/office/drawing/2014/main" id="{3DE12DDE-3DAE-B8D2-4796-A9EF30198300}"/>
              </a:ext>
            </a:extLst>
          </p:cNvPr>
          <p:cNvSpPr/>
          <p:nvPr userDrawn="1"/>
        </p:nvSpPr>
        <p:spPr>
          <a:xfrm>
            <a:off x="0" y="6291470"/>
            <a:ext cx="1003853" cy="56652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24">
            <a:extLst>
              <a:ext uri="{FF2B5EF4-FFF2-40B4-BE49-F238E27FC236}">
                <a16:creationId xmlns:a16="http://schemas.microsoft.com/office/drawing/2014/main" id="{5B20C426-2340-4BD6-F266-FBE61AFF5C74}"/>
              </a:ext>
            </a:extLst>
          </p:cNvPr>
          <p:cNvSpPr txBox="1">
            <a:spLocks/>
          </p:cNvSpPr>
          <p:nvPr userDrawn="1"/>
        </p:nvSpPr>
        <p:spPr>
          <a:xfrm>
            <a:off x="0" y="6376228"/>
            <a:ext cx="1003852" cy="365125"/>
          </a:xfrm>
          <a:prstGeom prst="rect">
            <a:avLst/>
          </a:prstGeom>
        </p:spPr>
        <p:txBody>
          <a:bodyPr vert="horz" lIns="91440" tIns="45720" rIns="91440" bIns="45720" rtlCol="0" anchor="ctr"/>
          <a:lstStyle>
            <a:defPPr>
              <a:defRPr lang="en-US"/>
            </a:defPPr>
            <a:lvl1pPr marL="0" algn="r" defTabSz="914330" rtl="0" eaLnBrk="1" latinLnBrk="0" hangingPunct="1">
              <a:defRPr sz="1200" kern="1200">
                <a:solidFill>
                  <a:schemeClr val="tx1">
                    <a:tint val="75000"/>
                  </a:schemeClr>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a:lstStyle>
          <a:p>
            <a:pPr algn="ctr"/>
            <a:fld id="{36C48702-E445-134E-B960-6F692773524F}" type="slidenum">
              <a:rPr lang="en-US" sz="800" b="1" i="0" smtClean="0">
                <a:solidFill>
                  <a:schemeClr val="tx1"/>
                </a:solidFill>
                <a:latin typeface="Open Sans Semibold" charset="0"/>
                <a:ea typeface="Open Sans Semibold" charset="0"/>
                <a:cs typeface="Open Sans Semibold" charset="0"/>
              </a:rPr>
              <a:pPr algn="ctr"/>
              <a:t>‹#›</a:t>
            </a:fld>
            <a:endParaRPr lang="en-US" sz="800" b="1" i="0">
              <a:solidFill>
                <a:schemeClr val="tx1"/>
              </a:solidFill>
              <a:latin typeface="Open Sans Semibold" charset="0"/>
              <a:ea typeface="Open Sans Semibold" charset="0"/>
              <a:cs typeface="Open Sans Semibold" charset="0"/>
            </a:endParaRPr>
          </a:p>
        </p:txBody>
      </p:sp>
      <p:sp>
        <p:nvSpPr>
          <p:cNvPr id="9" name="Text Placeholder 4">
            <a:extLst>
              <a:ext uri="{FF2B5EF4-FFF2-40B4-BE49-F238E27FC236}">
                <a16:creationId xmlns:a16="http://schemas.microsoft.com/office/drawing/2014/main" id="{E23F7189-693F-BCBA-2237-3EFD137E2DF3}"/>
              </a:ext>
            </a:extLst>
          </p:cNvPr>
          <p:cNvSpPr>
            <a:spLocks noGrp="1"/>
          </p:cNvSpPr>
          <p:nvPr>
            <p:ph type="body" sz="quarter" idx="14"/>
          </p:nvPr>
        </p:nvSpPr>
        <p:spPr>
          <a:xfrm>
            <a:off x="914400" y="2078857"/>
            <a:ext cx="5075584" cy="3637959"/>
          </a:xfrm>
        </p:spPr>
        <p:txBody>
          <a:bodyPr>
            <a:normAutofit/>
          </a:bodyPr>
          <a:lstStyle>
            <a:lvl1pPr>
              <a:defRPr sz="1400"/>
            </a:lvl1pPr>
          </a:lstStyle>
          <a:p>
            <a:pPr lvl="0"/>
            <a:r>
              <a:rPr lang="en-GB"/>
              <a:t>Click to edit Master text styles</a:t>
            </a:r>
          </a:p>
          <a:p>
            <a:pPr lvl="0"/>
            <a:endParaRPr lang="en-GB"/>
          </a:p>
        </p:txBody>
      </p:sp>
      <p:sp>
        <p:nvSpPr>
          <p:cNvPr id="10" name="Text Placeholder 4">
            <a:extLst>
              <a:ext uri="{FF2B5EF4-FFF2-40B4-BE49-F238E27FC236}">
                <a16:creationId xmlns:a16="http://schemas.microsoft.com/office/drawing/2014/main" id="{6883A4BA-EC9D-9816-D7AC-9C0A4263BD69}"/>
              </a:ext>
            </a:extLst>
          </p:cNvPr>
          <p:cNvSpPr>
            <a:spLocks noGrp="1"/>
          </p:cNvSpPr>
          <p:nvPr>
            <p:ph type="body" sz="quarter" idx="15"/>
          </p:nvPr>
        </p:nvSpPr>
        <p:spPr>
          <a:xfrm>
            <a:off x="6202017" y="2078857"/>
            <a:ext cx="5181600" cy="3637959"/>
          </a:xfrm>
        </p:spPr>
        <p:txBody>
          <a:bodyPr>
            <a:normAutofit/>
          </a:bodyPr>
          <a:lstStyle>
            <a:lvl1pPr>
              <a:defRPr sz="1400"/>
            </a:lvl1pPr>
          </a:lstStyle>
          <a:p>
            <a:pPr lvl="0"/>
            <a:r>
              <a:rPr lang="en-GB"/>
              <a:t>Click to edit Master text styles</a:t>
            </a:r>
          </a:p>
          <a:p>
            <a:pPr lvl="0"/>
            <a:endParaRPr lang="en-GB"/>
          </a:p>
        </p:txBody>
      </p:sp>
    </p:spTree>
    <p:extLst>
      <p:ext uri="{BB962C8B-B14F-4D97-AF65-F5344CB8AC3E}">
        <p14:creationId xmlns:p14="http://schemas.microsoft.com/office/powerpoint/2010/main" val="12061275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16381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B650A6-8B5B-BD1B-B8F7-DC9463E0CB6A}"/>
              </a:ext>
            </a:extLst>
          </p:cNvPr>
          <p:cNvSpPr>
            <a:spLocks noGrp="1"/>
          </p:cNvSpPr>
          <p:nvPr>
            <p:ph type="title"/>
          </p:nvPr>
        </p:nvSpPr>
        <p:spPr>
          <a:xfrm>
            <a:off x="838200" y="630526"/>
            <a:ext cx="10515600" cy="1060162"/>
          </a:xfrm>
          <a:prstGeom prst="rect">
            <a:avLst/>
          </a:prstGeom>
        </p:spPr>
        <p:txBody>
          <a:bodyPr vert="horz" lIns="91440" tIns="45720" rIns="91440" bIns="45720" rtlCol="0" anchor="ctr">
            <a:normAutofit/>
          </a:bodyPr>
          <a:lstStyle/>
          <a:p>
            <a:r>
              <a:rPr lang="en-GB"/>
              <a:t>Click to edit Master title style</a:t>
            </a:r>
            <a:endParaRPr lang="en-SI"/>
          </a:p>
        </p:txBody>
      </p:sp>
      <p:sp>
        <p:nvSpPr>
          <p:cNvPr id="3" name="Text Placeholder 2">
            <a:extLst>
              <a:ext uri="{FF2B5EF4-FFF2-40B4-BE49-F238E27FC236}">
                <a16:creationId xmlns:a16="http://schemas.microsoft.com/office/drawing/2014/main" id="{94E2CE18-B6BF-F114-F88F-5934AEB735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p:txBody>
      </p:sp>
      <p:pic>
        <p:nvPicPr>
          <p:cNvPr id="5" name="Picture 4">
            <a:extLst>
              <a:ext uri="{FF2B5EF4-FFF2-40B4-BE49-F238E27FC236}">
                <a16:creationId xmlns:a16="http://schemas.microsoft.com/office/drawing/2014/main" id="{E60FAE8B-8CBE-DB93-4F65-38237DD21946}"/>
              </a:ext>
            </a:extLst>
          </p:cNvPr>
          <p:cNvPicPr>
            <a:picLocks noChangeAspect="1"/>
          </p:cNvPicPr>
          <p:nvPr userDrawn="1"/>
        </p:nvPicPr>
        <p:blipFill>
          <a:blip r:embed="rId4"/>
          <a:stretch>
            <a:fillRect/>
          </a:stretch>
        </p:blipFill>
        <p:spPr>
          <a:xfrm>
            <a:off x="753997" y="265401"/>
            <a:ext cx="938893" cy="365125"/>
          </a:xfrm>
          <a:prstGeom prst="rect">
            <a:avLst/>
          </a:prstGeom>
        </p:spPr>
      </p:pic>
    </p:spTree>
    <p:extLst>
      <p:ext uri="{BB962C8B-B14F-4D97-AF65-F5344CB8AC3E}">
        <p14:creationId xmlns:p14="http://schemas.microsoft.com/office/powerpoint/2010/main" val="1577113521"/>
      </p:ext>
    </p:extLst>
  </p:cSld>
  <p:clrMap bg1="lt1" tx1="dk1" bg2="lt2" tx2="dk2" accent1="accent1" accent2="accent2" accent3="accent3" accent4="accent4" accent5="accent5" accent6="accent6" hlink="hlink" folHlink="folHlink"/>
  <p:sldLayoutIdLst>
    <p:sldLayoutId id="2147483654" r:id="rId1"/>
    <p:sldLayoutId id="2147483687" r:id="rId2"/>
  </p:sldLayoutIdLst>
  <p:txStyles>
    <p:titleStyle>
      <a:lvl1pPr algn="l" defTabSz="914400" rtl="0" eaLnBrk="1" latinLnBrk="0" hangingPunct="1">
        <a:lnSpc>
          <a:spcPct val="90000"/>
        </a:lnSpc>
        <a:spcBef>
          <a:spcPct val="0"/>
        </a:spcBef>
        <a:buNone/>
        <a:defRPr sz="2400" b="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Light" panose="020B0606030504020204" pitchFamily="34" charset="0"/>
          <a:ea typeface="Open Sans Light" panose="020B0606030504020204" pitchFamily="34" charset="0"/>
          <a:cs typeface="Open Sans Light"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Rectangle 2"/>
          <p:cNvSpPr/>
          <p:nvPr/>
        </p:nvSpPr>
        <p:spPr>
          <a:xfrm>
            <a:off x="0" y="5074920"/>
            <a:ext cx="12191695" cy="1783080"/>
          </a:xfrm>
          <a:prstGeom prst="rect">
            <a:avLst/>
          </a:prstGeom>
          <a:solidFill>
            <a:srgbClr val="2266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914400" y="1417320"/>
            <a:ext cx="10058400" cy="714042"/>
          </a:xfrm>
          <a:prstGeom prst="rect">
            <a:avLst/>
          </a:prstGeom>
          <a:noFill/>
        </p:spPr>
        <p:txBody>
          <a:bodyPr wrap="square" lIns="0" tIns="18288" rIns="0" bIns="18288" anchor="t">
            <a:spAutoFit/>
          </a:bodyPr>
          <a:lstStyle/>
          <a:p>
            <a:pPr algn="l"/>
            <a:r>
              <a:rPr lang="en-US" sz="4400" b="1" i="0">
                <a:solidFill>
                  <a:srgbClr val="FFFFFF"/>
                </a:solidFill>
                <a:latin typeface="Open Sans ExtraBold"/>
              </a:rPr>
              <a:t>Popust ne gradi zvestobe.</a:t>
            </a:r>
          </a:p>
        </p:txBody>
      </p:sp>
      <p:sp>
        <p:nvSpPr>
          <p:cNvPr id="5" name="TextBox 4"/>
          <p:cNvSpPr txBox="1"/>
          <p:nvPr/>
        </p:nvSpPr>
        <p:spPr>
          <a:xfrm>
            <a:off x="914400" y="2194560"/>
            <a:ext cx="10058400" cy="714042"/>
          </a:xfrm>
          <a:prstGeom prst="rect">
            <a:avLst/>
          </a:prstGeom>
          <a:noFill/>
        </p:spPr>
        <p:txBody>
          <a:bodyPr wrap="square" lIns="0" tIns="18288" rIns="0" bIns="18288" anchor="t">
            <a:spAutoFit/>
          </a:bodyPr>
          <a:lstStyle/>
          <a:p>
            <a:pPr algn="l"/>
            <a:r>
              <a:rPr lang="en-US" sz="4400" b="1" i="0">
                <a:solidFill>
                  <a:srgbClr val="3CC9D8"/>
                </a:solidFill>
                <a:latin typeface="Open Sans ExtraBold"/>
              </a:rPr>
              <a:t>Odnos jo.</a:t>
            </a:r>
          </a:p>
        </p:txBody>
      </p:sp>
      <p:sp>
        <p:nvSpPr>
          <p:cNvPr id="6" name="TextBox 5"/>
          <p:cNvSpPr txBox="1"/>
          <p:nvPr/>
        </p:nvSpPr>
        <p:spPr>
          <a:xfrm>
            <a:off x="914400" y="3154680"/>
            <a:ext cx="8686800" cy="298543"/>
          </a:xfrm>
          <a:prstGeom prst="rect">
            <a:avLst/>
          </a:prstGeom>
          <a:noFill/>
        </p:spPr>
        <p:txBody>
          <a:bodyPr wrap="square" lIns="0" tIns="18288" rIns="0" bIns="18288" anchor="t">
            <a:spAutoFit/>
          </a:bodyPr>
          <a:lstStyle/>
          <a:p>
            <a:pPr algn="l"/>
            <a:r>
              <a:rPr lang="en-US" sz="1700" b="0" i="0">
                <a:solidFill>
                  <a:srgbClr val="FFFFFF"/>
                </a:solidFill>
                <a:latin typeface="Open Sans Light"/>
              </a:rPr>
              <a:t>Kako program zvestobe zastaviti kot sistem odnosa – in ga izmeriti</a:t>
            </a:r>
          </a:p>
        </p:txBody>
      </p:sp>
      <p:sp>
        <p:nvSpPr>
          <p:cNvPr id="7" name="TextBox 6"/>
          <p:cNvSpPr txBox="1"/>
          <p:nvPr/>
        </p:nvSpPr>
        <p:spPr>
          <a:xfrm>
            <a:off x="914400" y="4160520"/>
            <a:ext cx="7315200" cy="229294"/>
          </a:xfrm>
          <a:prstGeom prst="rect">
            <a:avLst/>
          </a:prstGeom>
          <a:noFill/>
        </p:spPr>
        <p:txBody>
          <a:bodyPr wrap="square" lIns="0" tIns="18288" rIns="0" bIns="18288" anchor="t">
            <a:spAutoFit/>
          </a:bodyPr>
          <a:lstStyle/>
          <a:p>
            <a:pPr algn="l"/>
            <a:r>
              <a:rPr lang="en-US" sz="1250" b="0" i="0" dirty="0">
                <a:solidFill>
                  <a:srgbClr val="CFE0F7"/>
                </a:solidFill>
                <a:latin typeface="Open Sans Light"/>
              </a:rPr>
              <a:t>Webinar · sreda, 16. september 2026</a:t>
            </a:r>
          </a:p>
        </p:txBody>
      </p:sp>
      <p:sp>
        <p:nvSpPr>
          <p:cNvPr id="8" name="TextBox 7"/>
          <p:cNvSpPr txBox="1"/>
          <p:nvPr/>
        </p:nvSpPr>
        <p:spPr>
          <a:xfrm>
            <a:off x="914400" y="5394960"/>
            <a:ext cx="3657600" cy="267766"/>
          </a:xfrm>
          <a:prstGeom prst="rect">
            <a:avLst/>
          </a:prstGeom>
          <a:noFill/>
        </p:spPr>
        <p:txBody>
          <a:bodyPr wrap="square" lIns="0" tIns="18288" rIns="0" bIns="18288" anchor="t">
            <a:spAutoFit/>
          </a:bodyPr>
          <a:lstStyle/>
          <a:p>
            <a:pPr algn="l"/>
            <a:r>
              <a:rPr lang="en-US" sz="1500" b="1" i="0">
                <a:solidFill>
                  <a:srgbClr val="FFFFFF"/>
                </a:solidFill>
                <a:latin typeface="Open Sans ExtraBold"/>
              </a:rPr>
              <a:t>Gorazd Zakrajšek</a:t>
            </a:r>
          </a:p>
        </p:txBody>
      </p:sp>
      <p:sp>
        <p:nvSpPr>
          <p:cNvPr id="9" name="TextBox 8"/>
          <p:cNvSpPr txBox="1"/>
          <p:nvPr/>
        </p:nvSpPr>
        <p:spPr>
          <a:xfrm>
            <a:off x="914400" y="5760720"/>
            <a:ext cx="3657600" cy="213905"/>
          </a:xfrm>
          <a:prstGeom prst="rect">
            <a:avLst/>
          </a:prstGeom>
          <a:noFill/>
        </p:spPr>
        <p:txBody>
          <a:bodyPr wrap="square" lIns="0" tIns="18288" rIns="0" bIns="18288" anchor="t">
            <a:spAutoFit/>
          </a:bodyPr>
          <a:lstStyle/>
          <a:p>
            <a:pPr algn="l"/>
            <a:r>
              <a:rPr lang="en-US" sz="1150" b="0" i="0">
                <a:solidFill>
                  <a:srgbClr val="CFE0F7"/>
                </a:solidFill>
                <a:latin typeface="Open Sans Light"/>
              </a:rPr>
              <a:t>Lead Innovation Consultant, FrodX</a:t>
            </a:r>
          </a:p>
        </p:txBody>
      </p:sp>
      <p:sp>
        <p:nvSpPr>
          <p:cNvPr id="10" name="TextBox 9"/>
          <p:cNvSpPr txBox="1"/>
          <p:nvPr/>
        </p:nvSpPr>
        <p:spPr>
          <a:xfrm>
            <a:off x="4846320" y="5394960"/>
            <a:ext cx="3657600" cy="267766"/>
          </a:xfrm>
          <a:prstGeom prst="rect">
            <a:avLst/>
          </a:prstGeom>
          <a:noFill/>
        </p:spPr>
        <p:txBody>
          <a:bodyPr wrap="square" lIns="0" tIns="18288" rIns="0" bIns="18288" anchor="t">
            <a:spAutoFit/>
          </a:bodyPr>
          <a:lstStyle/>
          <a:p>
            <a:pPr algn="l"/>
            <a:r>
              <a:rPr lang="en-US" sz="1500" b="1" i="0">
                <a:solidFill>
                  <a:srgbClr val="FFFFFF"/>
                </a:solidFill>
                <a:latin typeface="Open Sans ExtraBold"/>
              </a:rPr>
              <a:t>Andrej Bergant</a:t>
            </a:r>
          </a:p>
        </p:txBody>
      </p:sp>
      <p:sp>
        <p:nvSpPr>
          <p:cNvPr id="11" name="TextBox 10"/>
          <p:cNvSpPr txBox="1"/>
          <p:nvPr/>
        </p:nvSpPr>
        <p:spPr>
          <a:xfrm>
            <a:off x="4846320" y="5760720"/>
            <a:ext cx="3657600" cy="213905"/>
          </a:xfrm>
          <a:prstGeom prst="rect">
            <a:avLst/>
          </a:prstGeom>
          <a:noFill/>
        </p:spPr>
        <p:txBody>
          <a:bodyPr wrap="square" lIns="0" tIns="18288" rIns="0" bIns="18288" anchor="t">
            <a:spAutoFit/>
          </a:bodyPr>
          <a:lstStyle/>
          <a:p>
            <a:pPr algn="l"/>
            <a:r>
              <a:rPr lang="en-US" sz="1150" b="0" i="0">
                <a:solidFill>
                  <a:srgbClr val="CFE0F7"/>
                </a:solidFill>
                <a:latin typeface="Open Sans Light"/>
              </a:rPr>
              <a:t>Head of R&amp;D, FrodX</a:t>
            </a:r>
          </a:p>
        </p:txBody>
      </p:sp>
      <p:sp>
        <p:nvSpPr>
          <p:cNvPr id="12" name="TextBox 11"/>
          <p:cNvSpPr txBox="1"/>
          <p:nvPr/>
        </p:nvSpPr>
        <p:spPr>
          <a:xfrm>
            <a:off x="9692640" y="5989320"/>
            <a:ext cx="2011680" cy="283154"/>
          </a:xfrm>
          <a:prstGeom prst="rect">
            <a:avLst/>
          </a:prstGeom>
          <a:noFill/>
        </p:spPr>
        <p:txBody>
          <a:bodyPr wrap="square" lIns="0" tIns="18288" rIns="0" bIns="18288" anchor="t">
            <a:spAutoFit/>
          </a:bodyPr>
          <a:lstStyle/>
          <a:p>
            <a:pPr algn="r"/>
            <a:r>
              <a:rPr lang="en-US" sz="1600" b="1" i="0">
                <a:solidFill>
                  <a:srgbClr val="FFFFFF"/>
                </a:solidFill>
                <a:latin typeface="Open Sans ExtraBold"/>
              </a:rPr>
              <a:t>FRODX.</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1261872" y="640080"/>
            <a:ext cx="9692640" cy="502920"/>
          </a:xfrm>
          <a:prstGeom prst="rect">
            <a:avLst/>
          </a:prstGeom>
          <a:noFill/>
        </p:spPr>
        <p:txBody>
          <a:bodyPr wrap="square" lIns="0" tIns="18288" rIns="0" bIns="18288" anchor="t">
            <a:spAutoFit/>
          </a:bodyPr>
          <a:lstStyle/>
          <a:p>
            <a:pPr algn="l"/>
            <a:r>
              <a:rPr lang="en-US" sz="3000" b="1" i="0">
                <a:solidFill>
                  <a:srgbClr val="2266CC"/>
                </a:solidFill>
                <a:latin typeface="Open Sans ExtraBold"/>
              </a:rPr>
              <a:t>Kaj bomo</a:t>
            </a:r>
          </a:p>
        </p:txBody>
      </p:sp>
      <p:sp>
        <p:nvSpPr>
          <p:cNvPr id="3" name="TextBox 2"/>
          <p:cNvSpPr txBox="1"/>
          <p:nvPr/>
        </p:nvSpPr>
        <p:spPr>
          <a:xfrm>
            <a:off x="1261872" y="1078992"/>
            <a:ext cx="9692640" cy="502920"/>
          </a:xfrm>
          <a:prstGeom prst="rect">
            <a:avLst/>
          </a:prstGeom>
          <a:noFill/>
        </p:spPr>
        <p:txBody>
          <a:bodyPr wrap="square" lIns="0" tIns="18288" rIns="0" bIns="18288" anchor="t">
            <a:spAutoFit/>
          </a:bodyPr>
          <a:lstStyle/>
          <a:p>
            <a:pPr algn="l"/>
            <a:r>
              <a:rPr lang="en-US" sz="3000" b="1" i="0">
                <a:solidFill>
                  <a:srgbClr val="242627"/>
                </a:solidFill>
                <a:latin typeface="Open Sans ExtraBold"/>
              </a:rPr>
              <a:t>danes naredili</a:t>
            </a:r>
          </a:p>
        </p:txBody>
      </p:sp>
      <p:sp>
        <p:nvSpPr>
          <p:cNvPr id="4" name="TextBox 3"/>
          <p:cNvSpPr txBox="1"/>
          <p:nvPr/>
        </p:nvSpPr>
        <p:spPr>
          <a:xfrm>
            <a:off x="1261872" y="1691640"/>
            <a:ext cx="9710928" cy="236988"/>
          </a:xfrm>
          <a:prstGeom prst="rect">
            <a:avLst/>
          </a:prstGeom>
          <a:noFill/>
        </p:spPr>
        <p:txBody>
          <a:bodyPr wrap="square" lIns="0" tIns="18288" rIns="0" bIns="18288" anchor="t">
            <a:spAutoFit/>
          </a:bodyPr>
          <a:lstStyle/>
          <a:p>
            <a:pPr algn="l"/>
            <a:r>
              <a:rPr lang="en-US" sz="1300" b="0" i="0">
                <a:solidFill>
                  <a:srgbClr val="5C626B"/>
                </a:solidFill>
                <a:latin typeface="Open Sans Light"/>
              </a:rPr>
              <a:t>Šest korakov – od vprašanja, zakaj popust ne gradi zvestobe, do tega, kako prirast izmerite.</a:t>
            </a:r>
          </a:p>
        </p:txBody>
      </p:sp>
      <p:sp>
        <p:nvSpPr>
          <p:cNvPr id="5" name="Rectangle 4"/>
          <p:cNvSpPr/>
          <p:nvPr/>
        </p:nvSpPr>
        <p:spPr>
          <a:xfrm>
            <a:off x="1261872" y="2377440"/>
            <a:ext cx="6766560" cy="45720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1444751" y="2472157"/>
            <a:ext cx="640080" cy="267766"/>
          </a:xfrm>
          <a:prstGeom prst="rect">
            <a:avLst/>
          </a:prstGeom>
          <a:noFill/>
        </p:spPr>
        <p:txBody>
          <a:bodyPr wrap="square" lIns="0" tIns="18288" rIns="0" bIns="18288" anchor="ctr">
            <a:spAutoFit/>
          </a:bodyPr>
          <a:lstStyle/>
          <a:p>
            <a:pPr algn="l"/>
            <a:r>
              <a:rPr lang="en-US" sz="1500" b="1" i="0">
                <a:solidFill>
                  <a:srgbClr val="2165CB"/>
                </a:solidFill>
                <a:latin typeface="Open Sans ExtraBold"/>
              </a:rPr>
              <a:t>01</a:t>
            </a:r>
          </a:p>
        </p:txBody>
      </p:sp>
      <p:sp>
        <p:nvSpPr>
          <p:cNvPr id="7" name="TextBox 6"/>
          <p:cNvSpPr txBox="1"/>
          <p:nvPr/>
        </p:nvSpPr>
        <p:spPr>
          <a:xfrm>
            <a:off x="2084831" y="2487546"/>
            <a:ext cx="5029200" cy="236988"/>
          </a:xfrm>
          <a:prstGeom prst="rect">
            <a:avLst/>
          </a:prstGeom>
          <a:noFill/>
        </p:spPr>
        <p:txBody>
          <a:bodyPr wrap="square" lIns="0" tIns="18288" rIns="0" bIns="18288" anchor="ctr">
            <a:spAutoFit/>
          </a:bodyPr>
          <a:lstStyle/>
          <a:p>
            <a:pPr algn="l"/>
            <a:r>
              <a:rPr lang="en-US" sz="1300" b="0" i="0">
                <a:solidFill>
                  <a:srgbClr val="242627"/>
                </a:solidFill>
                <a:latin typeface="Open Sans Light"/>
              </a:rPr>
              <a:t>Zakaj popust ne gradi zvestobe</a:t>
            </a:r>
          </a:p>
        </p:txBody>
      </p:sp>
      <p:sp>
        <p:nvSpPr>
          <p:cNvPr id="8" name="TextBox 7"/>
          <p:cNvSpPr txBox="1"/>
          <p:nvPr/>
        </p:nvSpPr>
        <p:spPr>
          <a:xfrm>
            <a:off x="6931152" y="2495240"/>
            <a:ext cx="914400" cy="221599"/>
          </a:xfrm>
          <a:prstGeom prst="rect">
            <a:avLst/>
          </a:prstGeom>
          <a:noFill/>
        </p:spPr>
        <p:txBody>
          <a:bodyPr wrap="square" lIns="0" tIns="18288" rIns="0" bIns="18288" anchor="ctr">
            <a:spAutoFit/>
          </a:bodyPr>
          <a:lstStyle/>
          <a:p>
            <a:pPr algn="r"/>
            <a:r>
              <a:rPr lang="en-US" sz="1200" b="0" i="0">
                <a:solidFill>
                  <a:srgbClr val="5C626B"/>
                </a:solidFill>
                <a:latin typeface="Open Sans Light"/>
              </a:rPr>
              <a:t>5 min</a:t>
            </a:r>
          </a:p>
        </p:txBody>
      </p:sp>
      <p:sp>
        <p:nvSpPr>
          <p:cNvPr id="9" name="Rectangle 8"/>
          <p:cNvSpPr/>
          <p:nvPr/>
        </p:nvSpPr>
        <p:spPr>
          <a:xfrm>
            <a:off x="1261872" y="2926080"/>
            <a:ext cx="6766560" cy="45720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1444751" y="3020797"/>
            <a:ext cx="640080" cy="267766"/>
          </a:xfrm>
          <a:prstGeom prst="rect">
            <a:avLst/>
          </a:prstGeom>
          <a:noFill/>
        </p:spPr>
        <p:txBody>
          <a:bodyPr wrap="square" lIns="0" tIns="18288" rIns="0" bIns="18288" anchor="ctr">
            <a:spAutoFit/>
          </a:bodyPr>
          <a:lstStyle/>
          <a:p>
            <a:pPr algn="l"/>
            <a:r>
              <a:rPr lang="en-US" sz="1500" b="1" i="0">
                <a:solidFill>
                  <a:srgbClr val="2165CB"/>
                </a:solidFill>
                <a:latin typeface="Open Sans ExtraBold"/>
              </a:rPr>
              <a:t>02</a:t>
            </a:r>
          </a:p>
        </p:txBody>
      </p:sp>
      <p:sp>
        <p:nvSpPr>
          <p:cNvPr id="11" name="TextBox 10"/>
          <p:cNvSpPr txBox="1"/>
          <p:nvPr/>
        </p:nvSpPr>
        <p:spPr>
          <a:xfrm>
            <a:off x="2084831" y="3036186"/>
            <a:ext cx="5029200" cy="236988"/>
          </a:xfrm>
          <a:prstGeom prst="rect">
            <a:avLst/>
          </a:prstGeom>
          <a:noFill/>
        </p:spPr>
        <p:txBody>
          <a:bodyPr wrap="square" lIns="0" tIns="18288" rIns="0" bIns="18288" anchor="ctr">
            <a:spAutoFit/>
          </a:bodyPr>
          <a:lstStyle/>
          <a:p>
            <a:pPr algn="l"/>
            <a:r>
              <a:rPr lang="en-US" sz="1300" b="0" i="0">
                <a:solidFill>
                  <a:srgbClr val="242627"/>
                </a:solidFill>
                <a:latin typeface="Open Sans Light"/>
              </a:rPr>
              <a:t>Od vedenja do navade</a:t>
            </a:r>
          </a:p>
        </p:txBody>
      </p:sp>
      <p:sp>
        <p:nvSpPr>
          <p:cNvPr id="12" name="TextBox 11"/>
          <p:cNvSpPr txBox="1"/>
          <p:nvPr/>
        </p:nvSpPr>
        <p:spPr>
          <a:xfrm>
            <a:off x="6931152" y="3043880"/>
            <a:ext cx="914400" cy="221599"/>
          </a:xfrm>
          <a:prstGeom prst="rect">
            <a:avLst/>
          </a:prstGeom>
          <a:noFill/>
        </p:spPr>
        <p:txBody>
          <a:bodyPr wrap="square" lIns="0" tIns="18288" rIns="0" bIns="18288" anchor="ctr">
            <a:spAutoFit/>
          </a:bodyPr>
          <a:lstStyle/>
          <a:p>
            <a:pPr algn="r"/>
            <a:r>
              <a:rPr lang="en-US" sz="1200" b="0" i="0">
                <a:solidFill>
                  <a:srgbClr val="5C626B"/>
                </a:solidFill>
                <a:latin typeface="Open Sans Light"/>
              </a:rPr>
              <a:t>15 min</a:t>
            </a:r>
          </a:p>
        </p:txBody>
      </p:sp>
      <p:sp>
        <p:nvSpPr>
          <p:cNvPr id="13" name="Rectangle 12"/>
          <p:cNvSpPr/>
          <p:nvPr/>
        </p:nvSpPr>
        <p:spPr>
          <a:xfrm>
            <a:off x="1261872" y="3474720"/>
            <a:ext cx="6766560" cy="45720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1444751" y="3569437"/>
            <a:ext cx="640080" cy="267766"/>
          </a:xfrm>
          <a:prstGeom prst="rect">
            <a:avLst/>
          </a:prstGeom>
          <a:noFill/>
        </p:spPr>
        <p:txBody>
          <a:bodyPr wrap="square" lIns="0" tIns="18288" rIns="0" bIns="18288" anchor="ctr">
            <a:spAutoFit/>
          </a:bodyPr>
          <a:lstStyle/>
          <a:p>
            <a:pPr algn="l"/>
            <a:r>
              <a:rPr lang="en-US" sz="1500" b="1" i="0">
                <a:solidFill>
                  <a:srgbClr val="2165CB"/>
                </a:solidFill>
                <a:latin typeface="Open Sans ExtraBold"/>
              </a:rPr>
              <a:t>03</a:t>
            </a:r>
          </a:p>
        </p:txBody>
      </p:sp>
      <p:sp>
        <p:nvSpPr>
          <p:cNvPr id="15" name="TextBox 14"/>
          <p:cNvSpPr txBox="1"/>
          <p:nvPr/>
        </p:nvSpPr>
        <p:spPr>
          <a:xfrm>
            <a:off x="2084831" y="3584826"/>
            <a:ext cx="5029200" cy="236988"/>
          </a:xfrm>
          <a:prstGeom prst="rect">
            <a:avLst/>
          </a:prstGeom>
          <a:noFill/>
        </p:spPr>
        <p:txBody>
          <a:bodyPr wrap="square" lIns="0" tIns="18288" rIns="0" bIns="18288" anchor="ctr">
            <a:spAutoFit/>
          </a:bodyPr>
          <a:lstStyle/>
          <a:p>
            <a:pPr algn="l"/>
            <a:r>
              <a:rPr lang="en-US" sz="1300" b="0" i="0" dirty="0">
                <a:solidFill>
                  <a:srgbClr val="242627"/>
                </a:solidFill>
                <a:latin typeface="Open Sans Light"/>
              </a:rPr>
              <a:t>Sistem odnosa</a:t>
            </a:r>
          </a:p>
        </p:txBody>
      </p:sp>
      <p:sp>
        <p:nvSpPr>
          <p:cNvPr id="16" name="TextBox 15"/>
          <p:cNvSpPr txBox="1"/>
          <p:nvPr/>
        </p:nvSpPr>
        <p:spPr>
          <a:xfrm>
            <a:off x="6931152" y="3592520"/>
            <a:ext cx="914400" cy="221599"/>
          </a:xfrm>
          <a:prstGeom prst="rect">
            <a:avLst/>
          </a:prstGeom>
          <a:noFill/>
        </p:spPr>
        <p:txBody>
          <a:bodyPr wrap="square" lIns="0" tIns="18288" rIns="0" bIns="18288" anchor="ctr">
            <a:spAutoFit/>
          </a:bodyPr>
          <a:lstStyle/>
          <a:p>
            <a:pPr algn="r"/>
            <a:r>
              <a:rPr lang="en-US" sz="1200" b="0" i="0">
                <a:solidFill>
                  <a:srgbClr val="5C626B"/>
                </a:solidFill>
                <a:latin typeface="Open Sans Light"/>
              </a:rPr>
              <a:t>10 min</a:t>
            </a:r>
          </a:p>
        </p:txBody>
      </p:sp>
      <p:sp>
        <p:nvSpPr>
          <p:cNvPr id="17" name="Rectangle 16"/>
          <p:cNvSpPr/>
          <p:nvPr/>
        </p:nvSpPr>
        <p:spPr>
          <a:xfrm>
            <a:off x="1261872" y="4023360"/>
            <a:ext cx="6766560" cy="45720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1444751" y="4118077"/>
            <a:ext cx="640080" cy="267766"/>
          </a:xfrm>
          <a:prstGeom prst="rect">
            <a:avLst/>
          </a:prstGeom>
          <a:noFill/>
        </p:spPr>
        <p:txBody>
          <a:bodyPr wrap="square" lIns="0" tIns="18288" rIns="0" bIns="18288" anchor="ctr">
            <a:spAutoFit/>
          </a:bodyPr>
          <a:lstStyle/>
          <a:p>
            <a:pPr algn="l"/>
            <a:r>
              <a:rPr lang="en-US" sz="1500" b="1" i="0">
                <a:solidFill>
                  <a:srgbClr val="2165CB"/>
                </a:solidFill>
                <a:latin typeface="Open Sans ExtraBold"/>
              </a:rPr>
              <a:t>04</a:t>
            </a:r>
          </a:p>
        </p:txBody>
      </p:sp>
      <p:sp>
        <p:nvSpPr>
          <p:cNvPr id="19" name="TextBox 18"/>
          <p:cNvSpPr txBox="1"/>
          <p:nvPr/>
        </p:nvSpPr>
        <p:spPr>
          <a:xfrm>
            <a:off x="2084831" y="4133466"/>
            <a:ext cx="5029200" cy="236988"/>
          </a:xfrm>
          <a:prstGeom prst="rect">
            <a:avLst/>
          </a:prstGeom>
          <a:noFill/>
        </p:spPr>
        <p:txBody>
          <a:bodyPr wrap="square" lIns="0" tIns="18288" rIns="0" bIns="18288" anchor="ctr">
            <a:spAutoFit/>
          </a:bodyPr>
          <a:lstStyle/>
          <a:p>
            <a:pPr algn="l"/>
            <a:r>
              <a:rPr lang="en-US" sz="1300" b="0" i="0" dirty="0">
                <a:solidFill>
                  <a:srgbClr val="242627"/>
                </a:solidFill>
                <a:latin typeface="Open Sans Light"/>
              </a:rPr>
              <a:t>Nagrajevanje brez izgube marže</a:t>
            </a:r>
          </a:p>
        </p:txBody>
      </p:sp>
      <p:sp>
        <p:nvSpPr>
          <p:cNvPr id="20" name="TextBox 19"/>
          <p:cNvSpPr txBox="1"/>
          <p:nvPr/>
        </p:nvSpPr>
        <p:spPr>
          <a:xfrm>
            <a:off x="6931152" y="4141160"/>
            <a:ext cx="914400" cy="221599"/>
          </a:xfrm>
          <a:prstGeom prst="rect">
            <a:avLst/>
          </a:prstGeom>
          <a:noFill/>
        </p:spPr>
        <p:txBody>
          <a:bodyPr wrap="square" lIns="0" tIns="18288" rIns="0" bIns="18288" anchor="ctr">
            <a:spAutoFit/>
          </a:bodyPr>
          <a:lstStyle/>
          <a:p>
            <a:pPr algn="r"/>
            <a:r>
              <a:rPr lang="en-US" sz="1200" b="0" i="0">
                <a:solidFill>
                  <a:srgbClr val="5C626B"/>
                </a:solidFill>
                <a:latin typeface="Open Sans Light"/>
              </a:rPr>
              <a:t>10 min</a:t>
            </a:r>
          </a:p>
        </p:txBody>
      </p:sp>
      <p:sp>
        <p:nvSpPr>
          <p:cNvPr id="21" name="Rectangle 20"/>
          <p:cNvSpPr/>
          <p:nvPr/>
        </p:nvSpPr>
        <p:spPr>
          <a:xfrm>
            <a:off x="1261872" y="4572000"/>
            <a:ext cx="6766560" cy="45720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1444751" y="4666717"/>
            <a:ext cx="640080" cy="267766"/>
          </a:xfrm>
          <a:prstGeom prst="rect">
            <a:avLst/>
          </a:prstGeom>
          <a:noFill/>
        </p:spPr>
        <p:txBody>
          <a:bodyPr wrap="square" lIns="0" tIns="18288" rIns="0" bIns="18288" anchor="ctr">
            <a:spAutoFit/>
          </a:bodyPr>
          <a:lstStyle/>
          <a:p>
            <a:pPr algn="l"/>
            <a:r>
              <a:rPr lang="en-US" sz="1500" b="1" i="0">
                <a:solidFill>
                  <a:srgbClr val="FFFFFF"/>
                </a:solidFill>
                <a:latin typeface="Open Sans ExtraBold"/>
              </a:rPr>
              <a:t>05</a:t>
            </a:r>
          </a:p>
        </p:txBody>
      </p:sp>
      <p:sp>
        <p:nvSpPr>
          <p:cNvPr id="23" name="TextBox 22"/>
          <p:cNvSpPr txBox="1"/>
          <p:nvPr/>
        </p:nvSpPr>
        <p:spPr>
          <a:xfrm>
            <a:off x="2084831" y="4682106"/>
            <a:ext cx="5029200" cy="236988"/>
          </a:xfrm>
          <a:prstGeom prst="rect">
            <a:avLst/>
          </a:prstGeom>
          <a:noFill/>
        </p:spPr>
        <p:txBody>
          <a:bodyPr wrap="square" lIns="0" tIns="18288" rIns="0" bIns="18288" anchor="ctr">
            <a:spAutoFit/>
          </a:bodyPr>
          <a:lstStyle/>
          <a:p>
            <a:pPr algn="l"/>
            <a:r>
              <a:rPr lang="en-US" sz="1300" b="1" i="0" dirty="0">
                <a:solidFill>
                  <a:srgbClr val="FFFFFF"/>
                </a:solidFill>
                <a:latin typeface="Open Sans ExtraBold"/>
              </a:rPr>
              <a:t>Demo v živo: SAP Engagement Cloud in Open Loyalty</a:t>
            </a:r>
          </a:p>
        </p:txBody>
      </p:sp>
      <p:sp>
        <p:nvSpPr>
          <p:cNvPr id="24" name="TextBox 23"/>
          <p:cNvSpPr txBox="1"/>
          <p:nvPr/>
        </p:nvSpPr>
        <p:spPr>
          <a:xfrm>
            <a:off x="6931152" y="4689800"/>
            <a:ext cx="914400" cy="221599"/>
          </a:xfrm>
          <a:prstGeom prst="rect">
            <a:avLst/>
          </a:prstGeom>
          <a:noFill/>
        </p:spPr>
        <p:txBody>
          <a:bodyPr wrap="square" lIns="0" tIns="18288" rIns="0" bIns="18288" anchor="ctr">
            <a:spAutoFit/>
          </a:bodyPr>
          <a:lstStyle/>
          <a:p>
            <a:pPr algn="r"/>
            <a:r>
              <a:rPr lang="en-US" sz="1200" b="0" i="0">
                <a:solidFill>
                  <a:srgbClr val="FFFFFF"/>
                </a:solidFill>
                <a:latin typeface="Open Sans Light"/>
              </a:rPr>
              <a:t>15 min</a:t>
            </a:r>
          </a:p>
        </p:txBody>
      </p:sp>
      <p:sp>
        <p:nvSpPr>
          <p:cNvPr id="25" name="Rectangle 24"/>
          <p:cNvSpPr/>
          <p:nvPr/>
        </p:nvSpPr>
        <p:spPr>
          <a:xfrm>
            <a:off x="1261872" y="5120640"/>
            <a:ext cx="6766560" cy="45720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1444751" y="5215357"/>
            <a:ext cx="640080" cy="267766"/>
          </a:xfrm>
          <a:prstGeom prst="rect">
            <a:avLst/>
          </a:prstGeom>
          <a:noFill/>
        </p:spPr>
        <p:txBody>
          <a:bodyPr wrap="square" lIns="0" tIns="18288" rIns="0" bIns="18288" anchor="ctr">
            <a:spAutoFit/>
          </a:bodyPr>
          <a:lstStyle/>
          <a:p>
            <a:pPr algn="l"/>
            <a:r>
              <a:rPr lang="en-US" sz="1500" b="1" i="0">
                <a:solidFill>
                  <a:srgbClr val="2165CB"/>
                </a:solidFill>
                <a:latin typeface="Open Sans ExtraBold"/>
              </a:rPr>
              <a:t>06</a:t>
            </a:r>
          </a:p>
        </p:txBody>
      </p:sp>
      <p:sp>
        <p:nvSpPr>
          <p:cNvPr id="27" name="TextBox 26"/>
          <p:cNvSpPr txBox="1"/>
          <p:nvPr/>
        </p:nvSpPr>
        <p:spPr>
          <a:xfrm>
            <a:off x="2084831" y="5230746"/>
            <a:ext cx="5029200" cy="236988"/>
          </a:xfrm>
          <a:prstGeom prst="rect">
            <a:avLst/>
          </a:prstGeom>
          <a:noFill/>
        </p:spPr>
        <p:txBody>
          <a:bodyPr wrap="square" lIns="0" tIns="18288" rIns="0" bIns="18288" anchor="ctr">
            <a:spAutoFit/>
          </a:bodyPr>
          <a:lstStyle/>
          <a:p>
            <a:pPr algn="l"/>
            <a:r>
              <a:rPr lang="en-US" sz="1300" b="0" i="0" dirty="0">
                <a:solidFill>
                  <a:srgbClr val="242627"/>
                </a:solidFill>
                <a:latin typeface="Open Sans Light"/>
              </a:rPr>
              <a:t>Merjenje prirasta in vprašanja</a:t>
            </a:r>
          </a:p>
        </p:txBody>
      </p:sp>
      <p:sp>
        <p:nvSpPr>
          <p:cNvPr id="28" name="TextBox 27"/>
          <p:cNvSpPr txBox="1"/>
          <p:nvPr/>
        </p:nvSpPr>
        <p:spPr>
          <a:xfrm>
            <a:off x="6931152" y="5238440"/>
            <a:ext cx="914400" cy="221599"/>
          </a:xfrm>
          <a:prstGeom prst="rect">
            <a:avLst/>
          </a:prstGeom>
          <a:noFill/>
        </p:spPr>
        <p:txBody>
          <a:bodyPr wrap="square" lIns="0" tIns="18288" rIns="0" bIns="18288" anchor="ctr">
            <a:spAutoFit/>
          </a:bodyPr>
          <a:lstStyle/>
          <a:p>
            <a:pPr algn="r"/>
            <a:r>
              <a:rPr lang="en-US" sz="1200" b="0" i="0">
                <a:solidFill>
                  <a:srgbClr val="5C626B"/>
                </a:solidFill>
                <a:latin typeface="Open Sans Light"/>
              </a:rPr>
              <a:t>5 min</a:t>
            </a:r>
          </a:p>
        </p:txBody>
      </p:sp>
      <p:sp>
        <p:nvSpPr>
          <p:cNvPr id="31" name="TextBox 30"/>
          <p:cNvSpPr txBox="1"/>
          <p:nvPr/>
        </p:nvSpPr>
        <p:spPr>
          <a:xfrm>
            <a:off x="8759952" y="3291840"/>
            <a:ext cx="1938527" cy="683264"/>
          </a:xfrm>
          <a:prstGeom prst="rect">
            <a:avLst/>
          </a:prstGeom>
          <a:noFill/>
        </p:spPr>
        <p:txBody>
          <a:bodyPr wrap="square" lIns="0" tIns="18288" rIns="0" bIns="18288" anchor="t">
            <a:spAutoFit/>
          </a:bodyPr>
          <a:lstStyle/>
          <a:p>
            <a:pPr algn="l"/>
            <a:r>
              <a:rPr lang="en-US" sz="1400" b="0" i="0" dirty="0">
                <a:solidFill>
                  <a:srgbClr val="FFFFFF"/>
                </a:solidFill>
                <a:latin typeface="Open Sans Light"/>
              </a:rPr>
              <a:t>orodje za samooceno programa zvestobe, posnetek in gradiva.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183127"/>
          </a:xfrm>
          <a:prstGeom prst="rect">
            <a:avLst/>
          </a:prstGeom>
          <a:noFill/>
        </p:spPr>
        <p:txBody>
          <a:bodyPr wrap="square" lIns="0" tIns="18288" rIns="0" bIns="18288" anchor="t">
            <a:spAutoFit/>
          </a:bodyPr>
          <a:lstStyle/>
          <a:p>
            <a:pPr algn="r"/>
            <a:r>
              <a:rPr lang="en-US" sz="950" b="1" i="0" dirty="0">
                <a:solidFill>
                  <a:srgbClr val="9AA3AE"/>
                </a:solidFill>
                <a:latin typeface="Open Sans ExtraBold"/>
              </a:rPr>
              <a:t>01 · ZAKAJ POPUST NE GRADI ZVESTOBE</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lang="en-US" sz="3000" b="1" i="0">
                <a:solidFill>
                  <a:srgbClr val="2266CC"/>
                </a:solidFill>
                <a:latin typeface="Open Sans ExtraBold"/>
              </a:rPr>
              <a:t>Oglas pravi eno,</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lang="en-US" sz="3000" b="1" i="0" dirty="0">
                <a:solidFill>
                  <a:srgbClr val="242627"/>
                </a:solidFill>
                <a:latin typeface="Open Sans ExtraBold"/>
              </a:rPr>
              <a:t>bilanca drugo</a:t>
            </a:r>
          </a:p>
        </p:txBody>
      </p:sp>
      <p:sp>
        <p:nvSpPr>
          <p:cNvPr id="5" name="TextBox 4"/>
          <p:cNvSpPr txBox="1"/>
          <p:nvPr/>
        </p:nvSpPr>
        <p:spPr>
          <a:xfrm>
            <a:off x="1261872" y="1691640"/>
            <a:ext cx="9710928" cy="590931"/>
          </a:xfrm>
          <a:prstGeom prst="rect">
            <a:avLst/>
          </a:prstGeom>
          <a:noFill/>
        </p:spPr>
        <p:txBody>
          <a:bodyPr wrap="square" lIns="0" tIns="18288" rIns="0" bIns="18288" anchor="t">
            <a:spAutoFit/>
          </a:bodyPr>
          <a:lstStyle/>
          <a:p>
            <a:pPr algn="l"/>
            <a:r>
              <a:rPr lang="en-US" b="0" i="0" dirty="0">
                <a:solidFill>
                  <a:srgbClr val="5C626B"/>
                </a:solidFill>
                <a:latin typeface="Open Sans Light"/>
              </a:rPr>
              <a:t>Znan trgovec je oglaševal uspešno uvedbo programa zvestobe. Njegov javni izkaz poslovnega izida govori drug jezik.</a:t>
            </a:r>
          </a:p>
        </p:txBody>
      </p:sp>
      <p:sp>
        <p:nvSpPr>
          <p:cNvPr id="6" name="Rectangle 5"/>
          <p:cNvSpPr/>
          <p:nvPr/>
        </p:nvSpPr>
        <p:spPr>
          <a:xfrm>
            <a:off x="1261872" y="2514600"/>
            <a:ext cx="4480560" cy="242316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536192" y="2743200"/>
            <a:ext cx="3931920" cy="267766"/>
          </a:xfrm>
          <a:prstGeom prst="rect">
            <a:avLst/>
          </a:prstGeom>
          <a:noFill/>
        </p:spPr>
        <p:txBody>
          <a:bodyPr wrap="square" lIns="0" tIns="18288" rIns="0" bIns="18288" anchor="t">
            <a:spAutoFit/>
          </a:bodyPr>
          <a:lstStyle/>
          <a:p>
            <a:pPr algn="l"/>
            <a:r>
              <a:rPr lang="en-US" sz="1500" b="1" i="0">
                <a:solidFill>
                  <a:srgbClr val="2165CB"/>
                </a:solidFill>
                <a:latin typeface="Open Sans ExtraBold"/>
              </a:rPr>
              <a:t>Kar pove oglas</a:t>
            </a:r>
          </a:p>
        </p:txBody>
      </p:sp>
      <p:sp>
        <p:nvSpPr>
          <p:cNvPr id="8" name="TextBox 7"/>
          <p:cNvSpPr txBox="1"/>
          <p:nvPr/>
        </p:nvSpPr>
        <p:spPr>
          <a:xfrm>
            <a:off x="1536192" y="3291840"/>
            <a:ext cx="3931920" cy="980781"/>
          </a:xfrm>
          <a:prstGeom prst="rect">
            <a:avLst/>
          </a:prstGeom>
          <a:noFill/>
        </p:spPr>
        <p:txBody>
          <a:bodyPr wrap="square" lIns="0" tIns="18288" rIns="0" bIns="18288" anchor="t">
            <a:spAutoFit/>
          </a:bodyPr>
          <a:lstStyle/>
          <a:p>
            <a:pPr algn="l"/>
            <a:r>
              <a:rPr lang="en-US" sz="1400" b="0" i="0">
                <a:solidFill>
                  <a:srgbClr val="2EA86B"/>
                </a:solidFill>
                <a:latin typeface="Open Sans Light"/>
              </a:rPr>
              <a:t>▲  </a:t>
            </a:r>
            <a:r>
              <a:rPr lang="en-US" sz="1600" b="1" i="0">
                <a:solidFill>
                  <a:srgbClr val="242627"/>
                </a:solidFill>
                <a:latin typeface="Open Sans ExtraBold"/>
              </a:rPr>
              <a:t>Člani kupujejo več</a:t>
            </a:r>
          </a:p>
          <a:p>
            <a:pPr algn="l">
              <a:spcBef>
                <a:spcPts val="800"/>
              </a:spcBef>
            </a:pPr>
            <a:r>
              <a:rPr lang="en-US" sz="1400" b="0" i="0">
                <a:solidFill>
                  <a:srgbClr val="2EA86B"/>
                </a:solidFill>
                <a:latin typeface="Open Sans Light"/>
              </a:rPr>
              <a:t>▲  </a:t>
            </a:r>
            <a:r>
              <a:rPr lang="en-US" sz="1600" b="0" i="0">
                <a:solidFill>
                  <a:srgbClr val="242627"/>
                </a:solidFill>
                <a:latin typeface="Open Sans Light"/>
              </a:rPr>
              <a:t>Delež članov raste</a:t>
            </a:r>
          </a:p>
          <a:p>
            <a:pPr algn="l">
              <a:spcBef>
                <a:spcPts val="800"/>
              </a:spcBef>
            </a:pPr>
            <a:r>
              <a:rPr lang="en-US" sz="1400" b="0" i="0">
                <a:solidFill>
                  <a:srgbClr val="2EA86B"/>
                </a:solidFill>
                <a:latin typeface="Open Sans Light"/>
              </a:rPr>
              <a:t>▲  </a:t>
            </a:r>
            <a:r>
              <a:rPr lang="en-US" sz="1600" b="0" i="0">
                <a:solidFill>
                  <a:srgbClr val="242627"/>
                </a:solidFill>
                <a:latin typeface="Open Sans Light"/>
              </a:rPr>
              <a:t>Promet raste</a:t>
            </a:r>
          </a:p>
        </p:txBody>
      </p:sp>
      <p:sp>
        <p:nvSpPr>
          <p:cNvPr id="9" name="Rectangle 8"/>
          <p:cNvSpPr/>
          <p:nvPr/>
        </p:nvSpPr>
        <p:spPr>
          <a:xfrm>
            <a:off x="6519672" y="2514600"/>
            <a:ext cx="4480560" cy="2423160"/>
          </a:xfrm>
          <a:prstGeom prst="rect">
            <a:avLst/>
          </a:prstGeom>
          <a:solidFill>
            <a:srgbClr val="2426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6793992" y="2743200"/>
            <a:ext cx="3931920" cy="267766"/>
          </a:xfrm>
          <a:prstGeom prst="rect">
            <a:avLst/>
          </a:prstGeom>
          <a:noFill/>
        </p:spPr>
        <p:txBody>
          <a:bodyPr wrap="square" lIns="0" tIns="18288" rIns="0" bIns="18288" anchor="t">
            <a:spAutoFit/>
          </a:bodyPr>
          <a:lstStyle/>
          <a:p>
            <a:pPr algn="l"/>
            <a:r>
              <a:rPr lang="en-US" sz="1500" b="1" i="0">
                <a:solidFill>
                  <a:srgbClr val="3CC9D8"/>
                </a:solidFill>
                <a:latin typeface="Open Sans ExtraBold"/>
              </a:rPr>
              <a:t>Kar pove bilanca</a:t>
            </a:r>
          </a:p>
        </p:txBody>
      </p:sp>
      <p:sp>
        <p:nvSpPr>
          <p:cNvPr id="11" name="TextBox 10"/>
          <p:cNvSpPr txBox="1"/>
          <p:nvPr/>
        </p:nvSpPr>
        <p:spPr>
          <a:xfrm>
            <a:off x="6793992" y="3291840"/>
            <a:ext cx="3931920" cy="980781"/>
          </a:xfrm>
          <a:prstGeom prst="rect">
            <a:avLst/>
          </a:prstGeom>
          <a:noFill/>
        </p:spPr>
        <p:txBody>
          <a:bodyPr wrap="square" lIns="0" tIns="18288" rIns="0" bIns="18288" anchor="t">
            <a:spAutoFit/>
          </a:bodyPr>
          <a:lstStyle/>
          <a:p>
            <a:pPr algn="l"/>
            <a:r>
              <a:rPr lang="en-US" sz="1400" b="0" i="0">
                <a:solidFill>
                  <a:srgbClr val="D9534F"/>
                </a:solidFill>
                <a:latin typeface="Open Sans Light"/>
              </a:rPr>
              <a:t>▼  </a:t>
            </a:r>
            <a:r>
              <a:rPr lang="en-US" sz="1600" b="1" i="0">
                <a:solidFill>
                  <a:srgbClr val="FFFFFF"/>
                </a:solidFill>
                <a:latin typeface="Open Sans ExtraBold"/>
              </a:rPr>
              <a:t>Dodana vrednost pada</a:t>
            </a:r>
          </a:p>
          <a:p>
            <a:pPr algn="l">
              <a:spcBef>
                <a:spcPts val="800"/>
              </a:spcBef>
            </a:pPr>
            <a:r>
              <a:rPr lang="en-US" sz="1400" b="0" i="0">
                <a:solidFill>
                  <a:srgbClr val="D9534F"/>
                </a:solidFill>
                <a:latin typeface="Open Sans Light"/>
              </a:rPr>
              <a:t>▼  </a:t>
            </a:r>
            <a:r>
              <a:rPr lang="en-US" sz="1600" b="0" i="0">
                <a:solidFill>
                  <a:srgbClr val="FFFFFF"/>
                </a:solidFill>
                <a:latin typeface="Open Sans Light"/>
              </a:rPr>
              <a:t>kot delež prihodkov</a:t>
            </a:r>
          </a:p>
          <a:p>
            <a:pPr algn="l">
              <a:spcBef>
                <a:spcPts val="800"/>
              </a:spcBef>
            </a:pPr>
            <a:r>
              <a:rPr lang="en-US" sz="1400" b="0" i="0">
                <a:solidFill>
                  <a:srgbClr val="D9534F"/>
                </a:solidFill>
                <a:latin typeface="Open Sans Light"/>
              </a:rPr>
              <a:t>▼  </a:t>
            </a:r>
            <a:r>
              <a:rPr lang="en-US" sz="1600" b="0" i="0">
                <a:solidFill>
                  <a:srgbClr val="FFFFFF"/>
                </a:solidFill>
                <a:latin typeface="Open Sans Light"/>
              </a:rPr>
              <a:t>in v absolutnem znesku</a:t>
            </a:r>
          </a:p>
        </p:txBody>
      </p:sp>
      <p:sp>
        <p:nvSpPr>
          <p:cNvPr id="12" name="TextBox 11"/>
          <p:cNvSpPr txBox="1"/>
          <p:nvPr/>
        </p:nvSpPr>
        <p:spPr>
          <a:xfrm>
            <a:off x="5833872" y="3530965"/>
            <a:ext cx="594360" cy="344710"/>
          </a:xfrm>
          <a:prstGeom prst="rect">
            <a:avLst/>
          </a:prstGeom>
          <a:noFill/>
        </p:spPr>
        <p:txBody>
          <a:bodyPr wrap="square" lIns="0" tIns="18288" rIns="0" bIns="18288" anchor="ctr">
            <a:spAutoFit/>
          </a:bodyPr>
          <a:lstStyle/>
          <a:p>
            <a:pPr algn="ctr"/>
            <a:r>
              <a:rPr lang="en-US" sz="2000" b="1" i="0">
                <a:solidFill>
                  <a:srgbClr val="9AA3AE"/>
                </a:solidFill>
                <a:latin typeface="Open Sans ExtraBold"/>
              </a:rPr>
              <a:t>vs</a:t>
            </a:r>
          </a:p>
        </p:txBody>
      </p:sp>
      <p:sp>
        <p:nvSpPr>
          <p:cNvPr id="13" name="TextBox 12"/>
          <p:cNvSpPr txBox="1"/>
          <p:nvPr/>
        </p:nvSpPr>
        <p:spPr>
          <a:xfrm>
            <a:off x="1261872" y="5074920"/>
            <a:ext cx="9710928" cy="298543"/>
          </a:xfrm>
          <a:prstGeom prst="rect">
            <a:avLst/>
          </a:prstGeom>
          <a:noFill/>
        </p:spPr>
        <p:txBody>
          <a:bodyPr wrap="square" lIns="0" tIns="18288" rIns="0" bIns="18288" anchor="t">
            <a:spAutoFit/>
          </a:bodyPr>
          <a:lstStyle/>
          <a:p>
            <a:pPr algn="l"/>
            <a:r>
              <a:rPr lang="en-US" sz="1700" b="1" i="0" dirty="0">
                <a:solidFill>
                  <a:srgbClr val="2266CC"/>
                </a:solidFill>
                <a:latin typeface="Open Sans ExtraBold"/>
              </a:rPr>
              <a:t>Program šteje promet in člane. Podjetje živi od marže.</a:t>
            </a:r>
          </a:p>
        </p:txBody>
      </p:sp>
      <p:sp>
        <p:nvSpPr>
          <p:cNvPr id="14" name="Rectangle 13"/>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1444751" y="5969960"/>
            <a:ext cx="1737360" cy="221599"/>
          </a:xfrm>
          <a:prstGeom prst="rect">
            <a:avLst/>
          </a:prstGeom>
          <a:noFill/>
        </p:spPr>
        <p:txBody>
          <a:bodyPr wrap="square" lIns="0" tIns="18288" rIns="0" bIns="18288" anchor="ctr">
            <a:spAutoFit/>
          </a:bodyPr>
          <a:lstStyle/>
          <a:p>
            <a:pPr algn="l"/>
            <a:r>
              <a:rPr lang="en-US" sz="1200" b="1" i="0">
                <a:solidFill>
                  <a:srgbClr val="2266CC"/>
                </a:solidFill>
                <a:latin typeface="Open Sans ExtraBold"/>
              </a:rPr>
              <a:t>Teza</a:t>
            </a:r>
          </a:p>
        </p:txBody>
      </p:sp>
      <p:sp>
        <p:nvSpPr>
          <p:cNvPr id="16" name="TextBox 15"/>
          <p:cNvSpPr txBox="1"/>
          <p:nvPr/>
        </p:nvSpPr>
        <p:spPr>
          <a:xfrm>
            <a:off x="3182112" y="5939184"/>
            <a:ext cx="7790688" cy="283154"/>
          </a:xfrm>
          <a:prstGeom prst="rect">
            <a:avLst/>
          </a:prstGeom>
          <a:noFill/>
        </p:spPr>
        <p:txBody>
          <a:bodyPr wrap="square" lIns="0" tIns="18288" rIns="0" bIns="18288" anchor="ctr">
            <a:spAutoFit/>
          </a:bodyPr>
          <a:lstStyle/>
          <a:p>
            <a:pPr algn="l"/>
            <a:r>
              <a:rPr lang="en-US" sz="1600" b="0" i="0" dirty="0">
                <a:solidFill>
                  <a:srgbClr val="242627"/>
                </a:solidFill>
                <a:latin typeface="Open Sans Light"/>
              </a:rPr>
              <a:t>Popust ni problem. Problem je </a:t>
            </a:r>
            <a:r>
              <a:rPr lang="en-US" sz="1600" b="0" i="0" dirty="0" err="1">
                <a:solidFill>
                  <a:srgbClr val="242627"/>
                </a:solidFill>
                <a:latin typeface="Open Sans Light"/>
              </a:rPr>
              <a:t>neselektiven</a:t>
            </a:r>
            <a:r>
              <a:rPr lang="en-US" sz="1600" b="0" i="0" dirty="0">
                <a:solidFill>
                  <a:srgbClr val="242627"/>
                </a:solidFill>
                <a:latin typeface="Open Sans Light"/>
              </a:rPr>
              <a:t>, </a:t>
            </a:r>
            <a:r>
              <a:rPr lang="en-US" sz="1600" b="0" i="0" dirty="0" err="1">
                <a:solidFill>
                  <a:srgbClr val="242627"/>
                </a:solidFill>
                <a:latin typeface="Open Sans Light"/>
              </a:rPr>
              <a:t>nemerjen</a:t>
            </a:r>
            <a:r>
              <a:rPr lang="en-US" sz="1600" b="0" i="0" dirty="0">
                <a:solidFill>
                  <a:srgbClr val="242627"/>
                </a:solidFill>
                <a:latin typeface="Open Sans Light"/>
              </a:rPr>
              <a:t> in </a:t>
            </a:r>
            <a:r>
              <a:rPr lang="en-US" sz="1600" b="0" i="0" dirty="0" err="1">
                <a:solidFill>
                  <a:srgbClr val="242627"/>
                </a:solidFill>
                <a:latin typeface="Open Sans Light"/>
              </a:rPr>
              <a:t>neinkrementalen</a:t>
            </a:r>
            <a:r>
              <a:rPr lang="en-US" sz="1600" b="0" i="0" dirty="0">
                <a:solidFill>
                  <a:srgbClr val="242627"/>
                </a:solidFill>
                <a:latin typeface="Open Sans Light"/>
              </a:rPr>
              <a:t> popust.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183127"/>
          </a:xfrm>
          <a:prstGeom prst="rect">
            <a:avLst/>
          </a:prstGeom>
          <a:noFill/>
        </p:spPr>
        <p:txBody>
          <a:bodyPr wrap="square" lIns="0" tIns="18288" rIns="0" bIns="18288" anchor="t">
            <a:spAutoFit/>
          </a:bodyPr>
          <a:lstStyle/>
          <a:p>
            <a:pPr algn="r"/>
            <a:r>
              <a:rPr lang="en-US" sz="950" b="1" i="0">
                <a:solidFill>
                  <a:srgbClr val="9AA3AE"/>
                </a:solidFill>
                <a:latin typeface="Open Sans ExtraBold"/>
              </a:rPr>
              <a:t>01 · ZAKAJ POPUST NE GRADI ZVESTOBE</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lang="en-US" sz="3000" b="1" i="0">
                <a:solidFill>
                  <a:srgbClr val="2266CC"/>
                </a:solidFill>
                <a:latin typeface="Open Sans ExtraBold"/>
              </a:rPr>
              <a:t>Metrika, ki raste,</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lang="en-US" sz="3000" b="1" i="0">
                <a:solidFill>
                  <a:srgbClr val="242627"/>
                </a:solidFill>
                <a:latin typeface="Open Sans ExtraBold"/>
              </a:rPr>
              <a:t>ko podjetje umira</a:t>
            </a:r>
          </a:p>
        </p:txBody>
      </p:sp>
      <p:sp>
        <p:nvSpPr>
          <p:cNvPr id="5" name="TextBox 4"/>
          <p:cNvSpPr txBox="1"/>
          <p:nvPr/>
        </p:nvSpPr>
        <p:spPr>
          <a:xfrm>
            <a:off x="1261872" y="1691640"/>
            <a:ext cx="9710928" cy="313932"/>
          </a:xfrm>
          <a:prstGeom prst="rect">
            <a:avLst/>
          </a:prstGeom>
          <a:noFill/>
        </p:spPr>
        <p:txBody>
          <a:bodyPr wrap="square" lIns="0" tIns="18288" rIns="0" bIns="18288" anchor="t">
            <a:spAutoFit/>
          </a:bodyPr>
          <a:lstStyle/>
          <a:p>
            <a:pPr algn="l"/>
            <a:r>
              <a:rPr lang="en-US" b="0" i="0" dirty="0">
                <a:solidFill>
                  <a:srgbClr val="5C626B"/>
                </a:solidFill>
                <a:latin typeface="Open Sans Light"/>
              </a:rPr>
              <a:t>Sears, program »Shop Your Way«: delež prodaje članom je rasel, medtem ko so prihodki padali.</a:t>
            </a:r>
          </a:p>
        </p:txBody>
      </p:sp>
      <p:sp>
        <p:nvSpPr>
          <p:cNvPr id="6" name="Rectangle 5"/>
          <p:cNvSpPr/>
          <p:nvPr/>
        </p:nvSpPr>
        <p:spPr>
          <a:xfrm>
            <a:off x="1261872" y="2468880"/>
            <a:ext cx="4617720" cy="196596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536192" y="2759857"/>
            <a:ext cx="4069080" cy="652486"/>
          </a:xfrm>
          <a:prstGeom prst="rect">
            <a:avLst/>
          </a:prstGeom>
          <a:noFill/>
        </p:spPr>
        <p:txBody>
          <a:bodyPr wrap="square" lIns="0" tIns="18288" rIns="0" bIns="18288" anchor="ctr">
            <a:spAutoFit/>
          </a:bodyPr>
          <a:lstStyle/>
          <a:p>
            <a:pPr algn="l"/>
            <a:r>
              <a:rPr lang="en-US" sz="4000" b="1" i="0">
                <a:solidFill>
                  <a:srgbClr val="FFFFFF"/>
                </a:solidFill>
                <a:latin typeface="Open Sans ExtraBold"/>
              </a:rPr>
              <a:t>74 %</a:t>
            </a:r>
          </a:p>
        </p:txBody>
      </p:sp>
      <p:sp>
        <p:nvSpPr>
          <p:cNvPr id="8" name="TextBox 7"/>
          <p:cNvSpPr txBox="1"/>
          <p:nvPr/>
        </p:nvSpPr>
        <p:spPr>
          <a:xfrm>
            <a:off x="1536192" y="3566160"/>
            <a:ext cx="4069080" cy="229294"/>
          </a:xfrm>
          <a:prstGeom prst="rect">
            <a:avLst/>
          </a:prstGeom>
          <a:noFill/>
        </p:spPr>
        <p:txBody>
          <a:bodyPr wrap="square" lIns="0" tIns="18288" rIns="0" bIns="18288" anchor="t">
            <a:spAutoFit/>
          </a:bodyPr>
          <a:lstStyle/>
          <a:p>
            <a:pPr algn="l"/>
            <a:r>
              <a:rPr lang="en-US" sz="1250" b="0" i="0">
                <a:solidFill>
                  <a:srgbClr val="FFFFFF"/>
                </a:solidFill>
                <a:latin typeface="Open Sans Light"/>
              </a:rPr>
              <a:t>prodaje so leta 2014 ustvarili člani programa</a:t>
            </a:r>
          </a:p>
        </p:txBody>
      </p:sp>
      <p:sp>
        <p:nvSpPr>
          <p:cNvPr id="9" name="Rectangle 8"/>
          <p:cNvSpPr/>
          <p:nvPr/>
        </p:nvSpPr>
        <p:spPr>
          <a:xfrm>
            <a:off x="6336792" y="2468880"/>
            <a:ext cx="4617720" cy="1965960"/>
          </a:xfrm>
          <a:prstGeom prst="rect">
            <a:avLst/>
          </a:prstGeom>
          <a:solidFill>
            <a:srgbClr val="2426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6611112" y="2836801"/>
            <a:ext cx="4069080" cy="498598"/>
          </a:xfrm>
          <a:prstGeom prst="rect">
            <a:avLst/>
          </a:prstGeom>
          <a:noFill/>
        </p:spPr>
        <p:txBody>
          <a:bodyPr wrap="square" lIns="0" tIns="18288" rIns="0" bIns="18288" anchor="ctr">
            <a:spAutoFit/>
          </a:bodyPr>
          <a:lstStyle/>
          <a:p>
            <a:pPr algn="l"/>
            <a:r>
              <a:rPr lang="en-US" sz="3000" b="1" i="0">
                <a:solidFill>
                  <a:srgbClr val="FFFFFF"/>
                </a:solidFill>
                <a:latin typeface="Open Sans ExtraBold"/>
              </a:rPr>
              <a:t>53 → 3,3 mrd $</a:t>
            </a:r>
          </a:p>
        </p:txBody>
      </p:sp>
      <p:sp>
        <p:nvSpPr>
          <p:cNvPr id="11" name="TextBox 10"/>
          <p:cNvSpPr txBox="1"/>
          <p:nvPr/>
        </p:nvSpPr>
        <p:spPr>
          <a:xfrm>
            <a:off x="6611112" y="3566160"/>
            <a:ext cx="4069080" cy="229294"/>
          </a:xfrm>
          <a:prstGeom prst="rect">
            <a:avLst/>
          </a:prstGeom>
          <a:noFill/>
        </p:spPr>
        <p:txBody>
          <a:bodyPr wrap="square" lIns="0" tIns="18288" rIns="0" bIns="18288" anchor="t">
            <a:spAutoFit/>
          </a:bodyPr>
          <a:lstStyle/>
          <a:p>
            <a:pPr algn="l"/>
            <a:r>
              <a:rPr lang="en-US" sz="1250" b="0" i="0">
                <a:solidFill>
                  <a:srgbClr val="FFFFFF"/>
                </a:solidFill>
                <a:latin typeface="Open Sans Light"/>
              </a:rPr>
              <a:t>prihodki Searsa med letoma 2006 in 2020 – vmes stečaj</a:t>
            </a:r>
          </a:p>
        </p:txBody>
      </p:sp>
      <p:sp>
        <p:nvSpPr>
          <p:cNvPr id="12" name="TextBox 11"/>
          <p:cNvSpPr txBox="1"/>
          <p:nvPr/>
        </p:nvSpPr>
        <p:spPr>
          <a:xfrm>
            <a:off x="1261872" y="4617720"/>
            <a:ext cx="9710928" cy="472950"/>
          </a:xfrm>
          <a:prstGeom prst="rect">
            <a:avLst/>
          </a:prstGeom>
          <a:noFill/>
        </p:spPr>
        <p:txBody>
          <a:bodyPr wrap="square" lIns="0" tIns="18288" rIns="0" bIns="18288" anchor="t">
            <a:spAutoFit/>
          </a:bodyPr>
          <a:lstStyle/>
          <a:p>
            <a:pPr algn="l"/>
            <a:r>
              <a:rPr lang="en-US" sz="1250" b="1" i="0">
                <a:solidFill>
                  <a:srgbClr val="2165CB"/>
                </a:solidFill>
                <a:latin typeface="Open Sans ExtraBold"/>
              </a:rPr>
              <a:t>•  </a:t>
            </a:r>
            <a:r>
              <a:rPr lang="en-US" sz="1250" b="0" i="0">
                <a:solidFill>
                  <a:srgbClr val="242627"/>
                </a:solidFill>
                <a:latin typeface="Open Sans Light"/>
              </a:rPr>
              <a:t>Točke so bile drugi popust ob prvem – dva promocijska modela hkrati sta požirala maržo.</a:t>
            </a:r>
          </a:p>
          <a:p>
            <a:pPr algn="l">
              <a:spcBef>
                <a:spcPts val="400"/>
              </a:spcBef>
            </a:pPr>
            <a:r>
              <a:rPr lang="en-US" sz="1250" b="1" i="0">
                <a:solidFill>
                  <a:srgbClr val="2165CB"/>
                </a:solidFill>
                <a:latin typeface="Open Sans ExtraBold"/>
              </a:rPr>
              <a:t>•  </a:t>
            </a:r>
            <a:r>
              <a:rPr lang="en-US" sz="1250" b="0" i="0">
                <a:solidFill>
                  <a:srgbClr val="242627"/>
                </a:solidFill>
                <a:latin typeface="Open Sans Light"/>
              </a:rPr>
              <a:t>Delež članov je rasel, ker se je podjetje krčilo okoli njih. Kdor je ostal, je bil član.</a:t>
            </a:r>
          </a:p>
        </p:txBody>
      </p:sp>
      <p:sp>
        <p:nvSpPr>
          <p:cNvPr id="13" name="Rectangle 12"/>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1444751" y="5954571"/>
            <a:ext cx="9528048" cy="252377"/>
          </a:xfrm>
          <a:prstGeom prst="rect">
            <a:avLst/>
          </a:prstGeom>
          <a:noFill/>
        </p:spPr>
        <p:txBody>
          <a:bodyPr wrap="square" lIns="0" tIns="18288" rIns="0" bIns="18288" anchor="ctr">
            <a:spAutoFit/>
          </a:bodyPr>
          <a:lstStyle/>
          <a:p>
            <a:pPr algn="l"/>
            <a:r>
              <a:rPr lang="en-US" sz="1400" b="1" i="0">
                <a:solidFill>
                  <a:srgbClr val="242627"/>
                </a:solidFill>
                <a:latin typeface="Open Sans ExtraBold"/>
              </a:rPr>
              <a:t>Delež prodaje članom pove, koliko kupcev ste identificirali. Ne pove, kaj je program povzročil.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183127"/>
          </a:xfrm>
          <a:prstGeom prst="rect">
            <a:avLst/>
          </a:prstGeom>
          <a:noFill/>
        </p:spPr>
        <p:txBody>
          <a:bodyPr wrap="square" lIns="0" tIns="18288" rIns="0" bIns="18288" anchor="t">
            <a:spAutoFit/>
          </a:bodyPr>
          <a:lstStyle/>
          <a:p>
            <a:pPr algn="r"/>
            <a:r>
              <a:rPr lang="en-US" sz="950" b="1" i="0">
                <a:solidFill>
                  <a:srgbClr val="9AA3AE"/>
                </a:solidFill>
                <a:latin typeface="Open Sans ExtraBold"/>
              </a:rPr>
              <a:t>02 · OD VEDENJA DO NAVADE</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lang="en-US" sz="3000" b="1" i="0">
                <a:solidFill>
                  <a:srgbClr val="2266CC"/>
                </a:solidFill>
                <a:latin typeface="Open Sans ExtraBold"/>
              </a:rPr>
              <a:t>Člani kupujejo trikrat več.</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lang="en-US" sz="3000" b="1" i="0">
                <a:solidFill>
                  <a:srgbClr val="242627"/>
                </a:solidFill>
                <a:latin typeface="Open Sans ExtraBold"/>
              </a:rPr>
              <a:t>In?</a:t>
            </a:r>
          </a:p>
        </p:txBody>
      </p:sp>
      <p:sp>
        <p:nvSpPr>
          <p:cNvPr id="5" name="TextBox 4"/>
          <p:cNvSpPr txBox="1"/>
          <p:nvPr/>
        </p:nvSpPr>
        <p:spPr>
          <a:xfrm>
            <a:off x="1261872" y="1691640"/>
            <a:ext cx="9710928" cy="590931"/>
          </a:xfrm>
          <a:prstGeom prst="rect">
            <a:avLst/>
          </a:prstGeom>
          <a:noFill/>
        </p:spPr>
        <p:txBody>
          <a:bodyPr wrap="square" lIns="0" tIns="18288" rIns="0" bIns="18288" anchor="t">
            <a:spAutoFit/>
          </a:bodyPr>
          <a:lstStyle/>
          <a:p>
            <a:pPr algn="l"/>
            <a:r>
              <a:rPr lang="en-US" b="0" i="0" dirty="0">
                <a:solidFill>
                  <a:srgbClr val="5C626B"/>
                </a:solidFill>
                <a:latin typeface="Open Sans Light"/>
              </a:rPr>
              <a:t>V program se vpišejo prav kupci, ki so že navezani. Primerjava članov z gosti zato meri tudi </a:t>
            </a:r>
            <a:r>
              <a:rPr lang="en-US" b="0" i="0" dirty="0" err="1">
                <a:solidFill>
                  <a:srgbClr val="5C626B"/>
                </a:solidFill>
                <a:latin typeface="Open Sans Light"/>
              </a:rPr>
              <a:t>samoselekcijo</a:t>
            </a:r>
            <a:r>
              <a:rPr lang="en-US" b="0" i="0" dirty="0">
                <a:solidFill>
                  <a:srgbClr val="5C626B"/>
                </a:solidFill>
                <a:latin typeface="Open Sans Light"/>
              </a:rPr>
              <a:t>.</a:t>
            </a:r>
          </a:p>
        </p:txBody>
      </p:sp>
      <p:sp>
        <p:nvSpPr>
          <p:cNvPr id="6" name="Rectangle 5"/>
          <p:cNvSpPr/>
          <p:nvPr/>
        </p:nvSpPr>
        <p:spPr>
          <a:xfrm>
            <a:off x="1261872" y="2468880"/>
            <a:ext cx="4617720" cy="196596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536192" y="2759857"/>
            <a:ext cx="4069080" cy="652486"/>
          </a:xfrm>
          <a:prstGeom prst="rect">
            <a:avLst/>
          </a:prstGeom>
          <a:noFill/>
        </p:spPr>
        <p:txBody>
          <a:bodyPr wrap="square" lIns="0" tIns="18288" rIns="0" bIns="18288" anchor="ctr">
            <a:spAutoFit/>
          </a:bodyPr>
          <a:lstStyle/>
          <a:p>
            <a:pPr algn="l"/>
            <a:r>
              <a:rPr lang="en-US" sz="4000" b="1" i="0">
                <a:solidFill>
                  <a:srgbClr val="FFFFFF"/>
                </a:solidFill>
                <a:latin typeface="Open Sans ExtraBold"/>
              </a:rPr>
              <a:t>3×</a:t>
            </a:r>
          </a:p>
        </p:txBody>
      </p:sp>
      <p:sp>
        <p:nvSpPr>
          <p:cNvPr id="8" name="TextBox 7"/>
          <p:cNvSpPr txBox="1"/>
          <p:nvPr/>
        </p:nvSpPr>
        <p:spPr>
          <a:xfrm>
            <a:off x="1536192" y="3566160"/>
            <a:ext cx="4069080" cy="529376"/>
          </a:xfrm>
          <a:prstGeom prst="rect">
            <a:avLst/>
          </a:prstGeom>
          <a:noFill/>
        </p:spPr>
        <p:txBody>
          <a:bodyPr wrap="square" lIns="0" tIns="18288" rIns="0" bIns="18288" anchor="t">
            <a:spAutoFit/>
          </a:bodyPr>
          <a:lstStyle/>
          <a:p>
            <a:pPr algn="l"/>
            <a:r>
              <a:rPr lang="en-US" sz="1600" b="0" i="0" dirty="0">
                <a:solidFill>
                  <a:srgbClr val="FFFFFF"/>
                </a:solidFill>
                <a:latin typeface="Open Sans Light"/>
              </a:rPr>
              <a:t>toliko porabijo Nikovi člani v aplikaciji v primerjavi z gosti na </a:t>
            </a:r>
            <a:r>
              <a:rPr lang="en-US" sz="1600" b="0" i="0" dirty="0" err="1">
                <a:solidFill>
                  <a:srgbClr val="FFFFFF"/>
                </a:solidFill>
                <a:latin typeface="Open Sans Light"/>
              </a:rPr>
              <a:t>Nike.com</a:t>
            </a:r>
            <a:endParaRPr lang="en-US" sz="1600" b="0" i="0" dirty="0">
              <a:solidFill>
                <a:srgbClr val="FFFFFF"/>
              </a:solidFill>
              <a:latin typeface="Open Sans Light"/>
            </a:endParaRPr>
          </a:p>
        </p:txBody>
      </p:sp>
      <p:sp>
        <p:nvSpPr>
          <p:cNvPr id="9" name="Rectangle 8"/>
          <p:cNvSpPr/>
          <p:nvPr/>
        </p:nvSpPr>
        <p:spPr>
          <a:xfrm>
            <a:off x="6336792" y="2468880"/>
            <a:ext cx="4617720" cy="1965960"/>
          </a:xfrm>
          <a:prstGeom prst="rect">
            <a:avLst/>
          </a:prstGeom>
          <a:solidFill>
            <a:srgbClr val="2426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6611112" y="2836801"/>
            <a:ext cx="4069080" cy="498598"/>
          </a:xfrm>
          <a:prstGeom prst="rect">
            <a:avLst/>
          </a:prstGeom>
          <a:noFill/>
        </p:spPr>
        <p:txBody>
          <a:bodyPr wrap="square" lIns="0" tIns="18288" rIns="0" bIns="18288" anchor="ctr">
            <a:spAutoFit/>
          </a:bodyPr>
          <a:lstStyle/>
          <a:p>
            <a:pPr algn="l"/>
            <a:r>
              <a:rPr lang="en-US" sz="3000" b="1" i="0">
                <a:solidFill>
                  <a:srgbClr val="FFFFFF"/>
                </a:solidFill>
                <a:latin typeface="Open Sans ExtraBold"/>
              </a:rPr>
              <a:t>7× manjši</a:t>
            </a:r>
          </a:p>
        </p:txBody>
      </p:sp>
      <p:sp>
        <p:nvSpPr>
          <p:cNvPr id="11" name="TextBox 10"/>
          <p:cNvSpPr txBox="1"/>
          <p:nvPr/>
        </p:nvSpPr>
        <p:spPr>
          <a:xfrm>
            <a:off x="6611112" y="3566160"/>
            <a:ext cx="4069080" cy="529376"/>
          </a:xfrm>
          <a:prstGeom prst="rect">
            <a:avLst/>
          </a:prstGeom>
          <a:noFill/>
        </p:spPr>
        <p:txBody>
          <a:bodyPr wrap="square" lIns="0" tIns="18288" rIns="0" bIns="18288" anchor="t">
            <a:spAutoFit/>
          </a:bodyPr>
          <a:lstStyle/>
          <a:p>
            <a:pPr algn="l"/>
            <a:r>
              <a:rPr lang="en-US" sz="1600" b="0" i="0" dirty="0">
                <a:solidFill>
                  <a:srgbClr val="FFFFFF"/>
                </a:solidFill>
                <a:latin typeface="Open Sans Light"/>
              </a:rPr>
              <a:t>je bil učinek članstva, ko so Leenheer in soavtorji </a:t>
            </a:r>
            <a:r>
              <a:rPr lang="en-US" sz="1600" b="0" i="0" dirty="0" err="1">
                <a:solidFill>
                  <a:srgbClr val="FFFFFF"/>
                </a:solidFill>
                <a:latin typeface="Open Sans Light"/>
              </a:rPr>
              <a:t>samoselekcijo</a:t>
            </a:r>
            <a:r>
              <a:rPr lang="en-US" sz="1600" b="0" i="0" dirty="0">
                <a:solidFill>
                  <a:srgbClr val="FFFFFF"/>
                </a:solidFill>
                <a:latin typeface="Open Sans Light"/>
              </a:rPr>
              <a:t> statistično upoštevali</a:t>
            </a:r>
          </a:p>
        </p:txBody>
      </p:sp>
      <p:sp>
        <p:nvSpPr>
          <p:cNvPr id="12" name="TextBox 11"/>
          <p:cNvSpPr txBox="1"/>
          <p:nvPr/>
        </p:nvSpPr>
        <p:spPr>
          <a:xfrm>
            <a:off x="1261872" y="4617720"/>
            <a:ext cx="9710928" cy="665310"/>
          </a:xfrm>
          <a:prstGeom prst="rect">
            <a:avLst/>
          </a:prstGeom>
          <a:noFill/>
        </p:spPr>
        <p:txBody>
          <a:bodyPr wrap="square" lIns="0" tIns="18288" rIns="0" bIns="18288" anchor="t">
            <a:spAutoFit/>
          </a:bodyPr>
          <a:lstStyle/>
          <a:p>
            <a:pPr algn="l"/>
            <a:r>
              <a:rPr lang="en-US" sz="1250" b="1" i="0" dirty="0">
                <a:solidFill>
                  <a:srgbClr val="2165CB"/>
                </a:solidFill>
                <a:latin typeface="Open Sans ExtraBold"/>
              </a:rPr>
              <a:t>•  </a:t>
            </a:r>
            <a:r>
              <a:rPr lang="en-US" sz="1250" b="1" i="0" dirty="0" err="1">
                <a:solidFill>
                  <a:srgbClr val="242627"/>
                </a:solidFill>
                <a:latin typeface="Open Sans Light"/>
              </a:rPr>
              <a:t>Metaštudija</a:t>
            </a:r>
            <a:r>
              <a:rPr lang="en-US" sz="1250" b="1" i="0" dirty="0">
                <a:solidFill>
                  <a:srgbClr val="242627"/>
                </a:solidFill>
                <a:latin typeface="Open Sans Light"/>
              </a:rPr>
              <a:t> v Journal of Retailing (434 ocen učinka, 78 vzorcev): </a:t>
            </a:r>
            <a:r>
              <a:rPr lang="en-US" sz="1250" b="0" i="0" dirty="0">
                <a:solidFill>
                  <a:srgbClr val="242627"/>
                </a:solidFill>
                <a:latin typeface="Open Sans Light"/>
              </a:rPr>
              <a:t>učinek je odvisen od zasnove programa in kategorije – ne od izbire med popustom in odnosom.</a:t>
            </a:r>
          </a:p>
          <a:p>
            <a:pPr algn="l">
              <a:spcBef>
                <a:spcPts val="400"/>
              </a:spcBef>
            </a:pPr>
            <a:r>
              <a:rPr lang="en-US" sz="1250" b="1" i="0" dirty="0">
                <a:solidFill>
                  <a:srgbClr val="2165CB"/>
                </a:solidFill>
                <a:latin typeface="Open Sans ExtraBold"/>
              </a:rPr>
              <a:t>•  </a:t>
            </a:r>
            <a:r>
              <a:rPr lang="en-US" sz="1250" b="0" i="0" dirty="0">
                <a:solidFill>
                  <a:srgbClr val="242627"/>
                </a:solidFill>
                <a:latin typeface="Open Sans Light"/>
              </a:rPr>
              <a:t>Vsak grafikon »člani proti nečlanom« prodaja isto napako. Razmerja ne preslikajte na svoje podjetje – nauk pa velja povsod.</a:t>
            </a:r>
          </a:p>
        </p:txBody>
      </p:sp>
      <p:sp>
        <p:nvSpPr>
          <p:cNvPr id="13" name="Rectangle 12"/>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1444751" y="5846850"/>
            <a:ext cx="9528048" cy="467820"/>
          </a:xfrm>
          <a:prstGeom prst="rect">
            <a:avLst/>
          </a:prstGeom>
          <a:noFill/>
        </p:spPr>
        <p:txBody>
          <a:bodyPr wrap="square" lIns="0" tIns="18288" rIns="0" bIns="18288" anchor="ctr">
            <a:spAutoFit/>
          </a:bodyPr>
          <a:lstStyle/>
          <a:p>
            <a:pPr algn="l"/>
            <a:r>
              <a:rPr lang="en-US" sz="1400" b="1" i="0">
                <a:solidFill>
                  <a:srgbClr val="242627"/>
                </a:solidFill>
                <a:latin typeface="Open Sans ExtraBold"/>
              </a:rPr>
              <a:t>Brez kontrolne skupine ne veste, kolikšen del razlike je ustvaril program. To ni meritev, ampak sklep, ki ga podatki ne prenesejo.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183127"/>
          </a:xfrm>
          <a:prstGeom prst="rect">
            <a:avLst/>
          </a:prstGeom>
          <a:noFill/>
        </p:spPr>
        <p:txBody>
          <a:bodyPr wrap="square" lIns="0" tIns="18288" rIns="0" bIns="18288" anchor="t">
            <a:spAutoFit/>
          </a:bodyPr>
          <a:lstStyle/>
          <a:p>
            <a:pPr algn="r"/>
            <a:r>
              <a:rPr lang="en-US" sz="950" b="1" i="0">
                <a:solidFill>
                  <a:srgbClr val="9AA3AE"/>
                </a:solidFill>
                <a:latin typeface="Open Sans ExtraBold"/>
              </a:rPr>
              <a:t>02 · OD VEDENJA DO NAVADE</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lang="en-US" sz="3000" b="1" i="0">
                <a:solidFill>
                  <a:srgbClr val="2266CC"/>
                </a:solidFill>
                <a:latin typeface="Open Sans ExtraBold"/>
              </a:rPr>
              <a:t>Kdo v resnici</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lang="en-US" sz="3000" b="1" i="0">
                <a:solidFill>
                  <a:srgbClr val="242627"/>
                </a:solidFill>
                <a:latin typeface="Open Sans ExtraBold"/>
              </a:rPr>
              <a:t>spremeni vedenje?</a:t>
            </a:r>
          </a:p>
        </p:txBody>
      </p:sp>
      <p:sp>
        <p:nvSpPr>
          <p:cNvPr id="5" name="TextBox 4"/>
          <p:cNvSpPr txBox="1"/>
          <p:nvPr/>
        </p:nvSpPr>
        <p:spPr>
          <a:xfrm>
            <a:off x="1261872" y="1691640"/>
            <a:ext cx="9710928" cy="236988"/>
          </a:xfrm>
          <a:prstGeom prst="rect">
            <a:avLst/>
          </a:prstGeom>
          <a:noFill/>
        </p:spPr>
        <p:txBody>
          <a:bodyPr wrap="square" lIns="0" tIns="18288" rIns="0" bIns="18288" anchor="t">
            <a:spAutoFit/>
          </a:bodyPr>
          <a:lstStyle/>
          <a:p>
            <a:pPr algn="l"/>
            <a:r>
              <a:rPr lang="en-US" sz="1300" b="0" i="0">
                <a:solidFill>
                  <a:srgbClr val="5C626B"/>
                </a:solidFill>
                <a:latin typeface="Open Sans Light"/>
              </a:rPr>
              <a:t>Yuping Liu je več let spremljala, kdo se po vpisu v program trgovske verige dejansko spremeni.</a:t>
            </a:r>
          </a:p>
        </p:txBody>
      </p:sp>
      <p:sp>
        <p:nvSpPr>
          <p:cNvPr id="6" name="Rectangle 5"/>
          <p:cNvSpPr/>
          <p:nvPr/>
        </p:nvSpPr>
        <p:spPr>
          <a:xfrm>
            <a:off x="1261872" y="2468880"/>
            <a:ext cx="4709160" cy="292608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ectangle 6"/>
          <p:cNvSpPr/>
          <p:nvPr/>
        </p:nvSpPr>
        <p:spPr>
          <a:xfrm>
            <a:off x="1261872" y="2468880"/>
            <a:ext cx="4709160" cy="54864"/>
          </a:xfrm>
          <a:prstGeom prst="rect">
            <a:avLst/>
          </a:prstGeom>
          <a:solidFill>
            <a:srgbClr val="9AA3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536192" y="2697480"/>
            <a:ext cx="4160520" cy="283154"/>
          </a:xfrm>
          <a:prstGeom prst="rect">
            <a:avLst/>
          </a:prstGeom>
          <a:noFill/>
        </p:spPr>
        <p:txBody>
          <a:bodyPr wrap="square" lIns="0" tIns="18288" rIns="0" bIns="18288" anchor="t">
            <a:spAutoFit/>
          </a:bodyPr>
          <a:lstStyle/>
          <a:p>
            <a:pPr algn="l"/>
            <a:r>
              <a:rPr lang="en-US" sz="1600" b="1" i="0" dirty="0">
                <a:solidFill>
                  <a:srgbClr val="242627"/>
                </a:solidFill>
                <a:latin typeface="Open Sans ExtraBold"/>
              </a:rPr>
              <a:t>Kupci z visoko porabo</a:t>
            </a:r>
          </a:p>
        </p:txBody>
      </p:sp>
      <p:sp>
        <p:nvSpPr>
          <p:cNvPr id="9" name="TextBox 8"/>
          <p:cNvSpPr txBox="1"/>
          <p:nvPr/>
        </p:nvSpPr>
        <p:spPr>
          <a:xfrm>
            <a:off x="1536192" y="3246120"/>
            <a:ext cx="4160520" cy="1201355"/>
          </a:xfrm>
          <a:prstGeom prst="rect">
            <a:avLst/>
          </a:prstGeom>
          <a:noFill/>
        </p:spPr>
        <p:txBody>
          <a:bodyPr wrap="square" lIns="0" tIns="18288" rIns="0" bIns="18288" anchor="t">
            <a:spAutoFit/>
          </a:bodyPr>
          <a:lstStyle/>
          <a:p>
            <a:pPr algn="l"/>
            <a:r>
              <a:rPr lang="en-US" sz="1600" b="1" i="0" dirty="0">
                <a:solidFill>
                  <a:srgbClr val="2165CB"/>
                </a:solidFill>
                <a:latin typeface="Open Sans ExtraBold"/>
              </a:rPr>
              <a:t>•  </a:t>
            </a:r>
            <a:r>
              <a:rPr lang="en-US" sz="1600" b="0" i="0" dirty="0">
                <a:solidFill>
                  <a:srgbClr val="242627"/>
                </a:solidFill>
                <a:latin typeface="Open Sans Light"/>
              </a:rPr>
              <a:t>Nagrade unovčijo najpogosteje</a:t>
            </a:r>
          </a:p>
          <a:p>
            <a:pPr algn="l">
              <a:spcBef>
                <a:spcPts val="700"/>
              </a:spcBef>
            </a:pPr>
            <a:r>
              <a:rPr lang="en-US" sz="1600" b="1" i="0" dirty="0">
                <a:solidFill>
                  <a:srgbClr val="2165CB"/>
                </a:solidFill>
                <a:latin typeface="Open Sans ExtraBold"/>
              </a:rPr>
              <a:t>•  </a:t>
            </a:r>
            <a:r>
              <a:rPr lang="en-US" sz="1600" b="0" i="0" dirty="0">
                <a:solidFill>
                  <a:srgbClr val="242627"/>
                </a:solidFill>
                <a:latin typeface="Open Sans Light"/>
              </a:rPr>
              <a:t>Nakupnega vedenja ne spremenijo</a:t>
            </a:r>
          </a:p>
          <a:p>
            <a:pPr algn="l">
              <a:spcBef>
                <a:spcPts val="700"/>
              </a:spcBef>
            </a:pPr>
            <a:r>
              <a:rPr lang="en-US" sz="1600" b="1" i="0" dirty="0">
                <a:solidFill>
                  <a:srgbClr val="2165CB"/>
                </a:solidFill>
                <a:latin typeface="Open Sans ExtraBold"/>
              </a:rPr>
              <a:t>•  </a:t>
            </a:r>
            <a:r>
              <a:rPr lang="en-US" sz="1600" b="0" i="0" dirty="0">
                <a:solidFill>
                  <a:srgbClr val="242627"/>
                </a:solidFill>
                <a:latin typeface="Open Sans Light"/>
              </a:rPr>
              <a:t>Največje tveganje, da program plačuje nakupe, ki bi se zgodili tudi brez njega</a:t>
            </a:r>
          </a:p>
        </p:txBody>
      </p:sp>
      <p:sp>
        <p:nvSpPr>
          <p:cNvPr id="10" name="Rectangle 9"/>
          <p:cNvSpPr/>
          <p:nvPr/>
        </p:nvSpPr>
        <p:spPr>
          <a:xfrm>
            <a:off x="6263640" y="2468880"/>
            <a:ext cx="4709160" cy="292608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6537960" y="2697480"/>
            <a:ext cx="4160520" cy="283154"/>
          </a:xfrm>
          <a:prstGeom prst="rect">
            <a:avLst/>
          </a:prstGeom>
          <a:noFill/>
        </p:spPr>
        <p:txBody>
          <a:bodyPr wrap="square" lIns="0" tIns="18288" rIns="0" bIns="18288" anchor="t">
            <a:spAutoFit/>
          </a:bodyPr>
          <a:lstStyle/>
          <a:p>
            <a:pPr algn="l"/>
            <a:r>
              <a:rPr lang="en-US" sz="1600" b="1" i="0" dirty="0">
                <a:solidFill>
                  <a:srgbClr val="FFFFFF"/>
                </a:solidFill>
                <a:latin typeface="Open Sans ExtraBold"/>
              </a:rPr>
              <a:t>Kupci z nizko porabo in srednjo porabo</a:t>
            </a:r>
          </a:p>
        </p:txBody>
      </p:sp>
      <p:sp>
        <p:nvSpPr>
          <p:cNvPr id="12" name="TextBox 11"/>
          <p:cNvSpPr txBox="1"/>
          <p:nvPr/>
        </p:nvSpPr>
        <p:spPr>
          <a:xfrm>
            <a:off x="6537960" y="3246120"/>
            <a:ext cx="4160520" cy="1201355"/>
          </a:xfrm>
          <a:prstGeom prst="rect">
            <a:avLst/>
          </a:prstGeom>
          <a:noFill/>
        </p:spPr>
        <p:txBody>
          <a:bodyPr wrap="square" lIns="0" tIns="18288" rIns="0" bIns="18288" anchor="t">
            <a:spAutoFit/>
          </a:bodyPr>
          <a:lstStyle/>
          <a:p>
            <a:pPr algn="l"/>
            <a:r>
              <a:rPr lang="en-US" sz="1600" b="1" i="0">
                <a:solidFill>
                  <a:srgbClr val="FFFFFF"/>
                </a:solidFill>
                <a:latin typeface="Open Sans ExtraBold"/>
              </a:rPr>
              <a:t>•  </a:t>
            </a:r>
            <a:r>
              <a:rPr lang="en-US" sz="1600" b="0" i="0">
                <a:solidFill>
                  <a:srgbClr val="FFFFFF"/>
                </a:solidFill>
                <a:latin typeface="Open Sans Light"/>
              </a:rPr>
              <a:t>Postopoma kupujejo več</a:t>
            </a:r>
          </a:p>
          <a:p>
            <a:pPr algn="l">
              <a:spcBef>
                <a:spcPts val="700"/>
              </a:spcBef>
            </a:pPr>
            <a:r>
              <a:rPr lang="en-US" sz="1600" b="1" i="0">
                <a:solidFill>
                  <a:srgbClr val="FFFFFF"/>
                </a:solidFill>
                <a:latin typeface="Open Sans ExtraBold"/>
              </a:rPr>
              <a:t>•  </a:t>
            </a:r>
            <a:r>
              <a:rPr lang="en-US" sz="1600" b="0" i="0">
                <a:solidFill>
                  <a:srgbClr val="FFFFFF"/>
                </a:solidFill>
                <a:latin typeface="Open Sans Light"/>
              </a:rPr>
              <a:t>Začnejo kupovati tudi druge kategorije</a:t>
            </a:r>
          </a:p>
          <a:p>
            <a:pPr algn="l">
              <a:spcBef>
                <a:spcPts val="700"/>
              </a:spcBef>
            </a:pPr>
            <a:r>
              <a:rPr lang="en-US" sz="1600" b="1" i="0">
                <a:solidFill>
                  <a:srgbClr val="FFFFFF"/>
                </a:solidFill>
                <a:latin typeface="Open Sans ExtraBold"/>
              </a:rPr>
              <a:t>•  </a:t>
            </a:r>
            <a:r>
              <a:rPr lang="en-US" sz="1600" b="0" i="0">
                <a:solidFill>
                  <a:srgbClr val="FFFFFF"/>
                </a:solidFill>
                <a:latin typeface="Open Sans Light"/>
              </a:rPr>
              <a:t>Neizkoriščeni potencial – posamično majhen, skupaj velik</a:t>
            </a:r>
          </a:p>
        </p:txBody>
      </p:sp>
      <p:sp>
        <p:nvSpPr>
          <p:cNvPr id="13" name="Rectangle 12"/>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1444751" y="5954571"/>
            <a:ext cx="9528048" cy="252377"/>
          </a:xfrm>
          <a:prstGeom prst="rect">
            <a:avLst/>
          </a:prstGeom>
          <a:noFill/>
        </p:spPr>
        <p:txBody>
          <a:bodyPr wrap="square" lIns="0" tIns="18288" rIns="0" bIns="18288" anchor="ctr">
            <a:spAutoFit/>
          </a:bodyPr>
          <a:lstStyle/>
          <a:p>
            <a:pPr algn="l"/>
            <a:r>
              <a:rPr lang="en-US" sz="1400" b="1" i="0">
                <a:solidFill>
                  <a:srgbClr val="242627"/>
                </a:solidFill>
                <a:latin typeface="Open Sans ExtraBold"/>
              </a:rPr>
              <a:t>Potencial programa je v segmentu, ki ga na sestankih nihče ne gleda, ker je posamično majhen.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183127"/>
          </a:xfrm>
          <a:prstGeom prst="rect">
            <a:avLst/>
          </a:prstGeom>
          <a:noFill/>
        </p:spPr>
        <p:txBody>
          <a:bodyPr wrap="square" lIns="0" tIns="18288" rIns="0" bIns="18288" anchor="t">
            <a:spAutoFit/>
          </a:bodyPr>
          <a:lstStyle/>
          <a:p>
            <a:pPr algn="r"/>
            <a:r>
              <a:rPr lang="en-US" sz="950" b="1" i="0">
                <a:solidFill>
                  <a:srgbClr val="9AA3AE"/>
                </a:solidFill>
                <a:latin typeface="Open Sans ExtraBold"/>
              </a:rPr>
              <a:t>02 · OD VEDENJA DO NAVADE</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lang="en-US" sz="3000" b="1" i="0">
                <a:solidFill>
                  <a:srgbClr val="2266CC"/>
                </a:solidFill>
                <a:latin typeface="Open Sans ExtraBold"/>
              </a:rPr>
              <a:t>Zasnova spreminja</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lang="en-US" sz="3000" b="1" i="0">
                <a:solidFill>
                  <a:srgbClr val="242627"/>
                </a:solidFill>
                <a:latin typeface="Open Sans ExtraBold"/>
              </a:rPr>
              <a:t>vedenje</a:t>
            </a:r>
          </a:p>
        </p:txBody>
      </p:sp>
      <p:sp>
        <p:nvSpPr>
          <p:cNvPr id="5" name="TextBox 4"/>
          <p:cNvSpPr txBox="1"/>
          <p:nvPr/>
        </p:nvSpPr>
        <p:spPr>
          <a:xfrm>
            <a:off x="1261872" y="1691640"/>
            <a:ext cx="9710928" cy="283154"/>
          </a:xfrm>
          <a:prstGeom prst="rect">
            <a:avLst/>
          </a:prstGeom>
          <a:noFill/>
        </p:spPr>
        <p:txBody>
          <a:bodyPr wrap="square" lIns="0" tIns="18288" rIns="0" bIns="18288" anchor="t">
            <a:spAutoFit/>
          </a:bodyPr>
          <a:lstStyle/>
          <a:p>
            <a:pPr algn="l"/>
            <a:r>
              <a:rPr lang="en-US" sz="1600" b="0" i="0" dirty="0">
                <a:solidFill>
                  <a:srgbClr val="5C626B"/>
                </a:solidFill>
                <a:latin typeface="Open Sans Light"/>
              </a:rPr>
              <a:t>Nunes in Drèze, avtopralnica, 300 kartic zvestobe. Isti trud, ista nagrada – drugačna zasnova.</a:t>
            </a:r>
          </a:p>
        </p:txBody>
      </p:sp>
      <p:sp>
        <p:nvSpPr>
          <p:cNvPr id="6" name="Rectangle 5"/>
          <p:cNvSpPr/>
          <p:nvPr/>
        </p:nvSpPr>
        <p:spPr>
          <a:xfrm>
            <a:off x="1261872" y="2468880"/>
            <a:ext cx="2240280" cy="269748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ectangle 6"/>
          <p:cNvSpPr/>
          <p:nvPr/>
        </p:nvSpPr>
        <p:spPr>
          <a:xfrm>
            <a:off x="1261872" y="2468880"/>
            <a:ext cx="2240280" cy="54864"/>
          </a:xfrm>
          <a:prstGeom prst="rect">
            <a:avLst/>
          </a:prstGeom>
          <a:solidFill>
            <a:srgbClr val="9AA3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463039" y="2651760"/>
            <a:ext cx="1837944" cy="221599"/>
          </a:xfrm>
          <a:prstGeom prst="rect">
            <a:avLst/>
          </a:prstGeom>
          <a:noFill/>
        </p:spPr>
        <p:txBody>
          <a:bodyPr wrap="square" lIns="0" tIns="18288" rIns="0" bIns="18288" anchor="t">
            <a:spAutoFit/>
          </a:bodyPr>
          <a:lstStyle/>
          <a:p>
            <a:pPr algn="l"/>
            <a:r>
              <a:rPr lang="en-US" sz="1200" b="1" i="0">
                <a:solidFill>
                  <a:srgbClr val="5C626B"/>
                </a:solidFill>
                <a:latin typeface="Open Sans ExtraBold"/>
              </a:rPr>
              <a:t>8 praznih polj</a:t>
            </a:r>
          </a:p>
        </p:txBody>
      </p:sp>
      <p:sp>
        <p:nvSpPr>
          <p:cNvPr id="9" name="TextBox 8"/>
          <p:cNvSpPr txBox="1"/>
          <p:nvPr/>
        </p:nvSpPr>
        <p:spPr>
          <a:xfrm>
            <a:off x="1463039" y="3291840"/>
            <a:ext cx="1837944" cy="714042"/>
          </a:xfrm>
          <a:prstGeom prst="rect">
            <a:avLst/>
          </a:prstGeom>
          <a:noFill/>
        </p:spPr>
        <p:txBody>
          <a:bodyPr wrap="square" lIns="0" tIns="18288" rIns="0" bIns="18288" anchor="t">
            <a:spAutoFit/>
          </a:bodyPr>
          <a:lstStyle/>
          <a:p>
            <a:pPr algn="l"/>
            <a:r>
              <a:rPr lang="en-US" sz="4400" b="1" i="0">
                <a:solidFill>
                  <a:srgbClr val="242627"/>
                </a:solidFill>
                <a:latin typeface="Open Sans ExtraBold"/>
              </a:rPr>
              <a:t>19 %</a:t>
            </a:r>
          </a:p>
        </p:txBody>
      </p:sp>
      <p:sp>
        <p:nvSpPr>
          <p:cNvPr id="10" name="TextBox 9"/>
          <p:cNvSpPr txBox="1"/>
          <p:nvPr/>
        </p:nvSpPr>
        <p:spPr>
          <a:xfrm>
            <a:off x="1463039" y="4297680"/>
            <a:ext cx="1837944" cy="390876"/>
          </a:xfrm>
          <a:prstGeom prst="rect">
            <a:avLst/>
          </a:prstGeom>
          <a:noFill/>
        </p:spPr>
        <p:txBody>
          <a:bodyPr wrap="square" lIns="0" tIns="18288" rIns="0" bIns="18288" anchor="t">
            <a:spAutoFit/>
          </a:bodyPr>
          <a:lstStyle/>
          <a:p>
            <a:pPr algn="l"/>
            <a:r>
              <a:rPr lang="en-US" sz="1150" b="0" i="0">
                <a:solidFill>
                  <a:srgbClr val="5C626B"/>
                </a:solidFill>
                <a:latin typeface="Open Sans Light"/>
              </a:rPr>
              <a:t>kartico je v devetih mesecih izpolnilo</a:t>
            </a:r>
          </a:p>
        </p:txBody>
      </p:sp>
      <p:sp>
        <p:nvSpPr>
          <p:cNvPr id="11" name="Rectangle 10"/>
          <p:cNvSpPr/>
          <p:nvPr/>
        </p:nvSpPr>
        <p:spPr>
          <a:xfrm>
            <a:off x="3730752" y="2468880"/>
            <a:ext cx="2240280" cy="269748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3931920" y="2651760"/>
            <a:ext cx="1837944" cy="411480"/>
          </a:xfrm>
          <a:prstGeom prst="rect">
            <a:avLst/>
          </a:prstGeom>
          <a:noFill/>
        </p:spPr>
        <p:txBody>
          <a:bodyPr wrap="square" lIns="0" tIns="18288" rIns="0" bIns="18288" anchor="t">
            <a:spAutoFit/>
          </a:bodyPr>
          <a:lstStyle/>
          <a:p>
            <a:pPr algn="l"/>
            <a:r>
              <a:rPr lang="en-US" sz="1200" b="1" i="0">
                <a:solidFill>
                  <a:srgbClr val="FFFFFF"/>
                </a:solidFill>
                <a:latin typeface="Open Sans ExtraBold"/>
              </a:rPr>
              <a:t>10 polj, 2 žiga že vtisnjena</a:t>
            </a:r>
          </a:p>
        </p:txBody>
      </p:sp>
      <p:sp>
        <p:nvSpPr>
          <p:cNvPr id="13" name="TextBox 12"/>
          <p:cNvSpPr txBox="1"/>
          <p:nvPr/>
        </p:nvSpPr>
        <p:spPr>
          <a:xfrm>
            <a:off x="3931920" y="3291840"/>
            <a:ext cx="1837944" cy="714042"/>
          </a:xfrm>
          <a:prstGeom prst="rect">
            <a:avLst/>
          </a:prstGeom>
          <a:noFill/>
        </p:spPr>
        <p:txBody>
          <a:bodyPr wrap="square" lIns="0" tIns="18288" rIns="0" bIns="18288" anchor="t">
            <a:spAutoFit/>
          </a:bodyPr>
          <a:lstStyle/>
          <a:p>
            <a:pPr algn="l"/>
            <a:r>
              <a:rPr lang="en-US" sz="4400" b="1" i="0">
                <a:solidFill>
                  <a:srgbClr val="FFFFFF"/>
                </a:solidFill>
                <a:latin typeface="Open Sans ExtraBold"/>
              </a:rPr>
              <a:t>34 %</a:t>
            </a:r>
          </a:p>
        </p:txBody>
      </p:sp>
      <p:sp>
        <p:nvSpPr>
          <p:cNvPr id="14" name="TextBox 13"/>
          <p:cNvSpPr txBox="1"/>
          <p:nvPr/>
        </p:nvSpPr>
        <p:spPr>
          <a:xfrm>
            <a:off x="3931920" y="4297680"/>
            <a:ext cx="1837944" cy="390876"/>
          </a:xfrm>
          <a:prstGeom prst="rect">
            <a:avLst/>
          </a:prstGeom>
          <a:noFill/>
        </p:spPr>
        <p:txBody>
          <a:bodyPr wrap="square" lIns="0" tIns="18288" rIns="0" bIns="18288" anchor="t">
            <a:spAutoFit/>
          </a:bodyPr>
          <a:lstStyle/>
          <a:p>
            <a:pPr algn="l"/>
            <a:r>
              <a:rPr lang="en-US" sz="1150" b="0" i="0">
                <a:solidFill>
                  <a:srgbClr val="FFFFFF"/>
                </a:solidFill>
                <a:latin typeface="Open Sans Light"/>
              </a:rPr>
              <a:t>kartico je v devetih mesecih izpolnilo</a:t>
            </a:r>
          </a:p>
        </p:txBody>
      </p:sp>
      <p:sp>
        <p:nvSpPr>
          <p:cNvPr id="15" name="TextBox 14"/>
          <p:cNvSpPr txBox="1"/>
          <p:nvPr/>
        </p:nvSpPr>
        <p:spPr>
          <a:xfrm>
            <a:off x="6473952" y="2423160"/>
            <a:ext cx="4498848" cy="452432"/>
          </a:xfrm>
          <a:prstGeom prst="rect">
            <a:avLst/>
          </a:prstGeom>
          <a:noFill/>
        </p:spPr>
        <p:txBody>
          <a:bodyPr wrap="square" lIns="0" tIns="18288" rIns="0" bIns="18288" anchor="t">
            <a:spAutoFit/>
          </a:bodyPr>
          <a:lstStyle/>
          <a:p>
            <a:pPr algn="l"/>
            <a:r>
              <a:rPr lang="en-US" sz="1350" b="1" i="0">
                <a:solidFill>
                  <a:srgbClr val="2266CC"/>
                </a:solidFill>
                <a:latin typeface="Open Sans ExtraBold"/>
              </a:rPr>
              <a:t>Program mora imeti zapisano, katero vedenje kupuje – preden izda prvo točko</a:t>
            </a:r>
          </a:p>
        </p:txBody>
      </p:sp>
      <p:sp>
        <p:nvSpPr>
          <p:cNvPr id="16" name="Rectangle 15"/>
          <p:cNvSpPr/>
          <p:nvPr/>
        </p:nvSpPr>
        <p:spPr>
          <a:xfrm>
            <a:off x="6473952" y="3154680"/>
            <a:ext cx="457200" cy="402336"/>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6473952" y="3245048"/>
            <a:ext cx="457200" cy="221599"/>
          </a:xfrm>
          <a:prstGeom prst="rect">
            <a:avLst/>
          </a:prstGeom>
          <a:noFill/>
        </p:spPr>
        <p:txBody>
          <a:bodyPr wrap="square" lIns="0" tIns="18288" rIns="0" bIns="18288" anchor="ctr">
            <a:spAutoFit/>
          </a:bodyPr>
          <a:lstStyle/>
          <a:p>
            <a:pPr algn="ctr"/>
            <a:r>
              <a:rPr lang="en-US" sz="1200" b="1" i="0">
                <a:solidFill>
                  <a:srgbClr val="FFFFFF"/>
                </a:solidFill>
                <a:latin typeface="Open Sans ExtraBold"/>
              </a:rPr>
              <a:t>01</a:t>
            </a:r>
          </a:p>
        </p:txBody>
      </p:sp>
      <p:sp>
        <p:nvSpPr>
          <p:cNvPr id="18" name="TextBox 17"/>
          <p:cNvSpPr txBox="1"/>
          <p:nvPr/>
        </p:nvSpPr>
        <p:spPr>
          <a:xfrm>
            <a:off x="7068312" y="3233507"/>
            <a:ext cx="3904487" cy="244682"/>
          </a:xfrm>
          <a:prstGeom prst="rect">
            <a:avLst/>
          </a:prstGeom>
          <a:noFill/>
        </p:spPr>
        <p:txBody>
          <a:bodyPr wrap="square" lIns="0" tIns="18288" rIns="0" bIns="18288" anchor="ctr">
            <a:spAutoFit/>
          </a:bodyPr>
          <a:lstStyle/>
          <a:p>
            <a:pPr algn="l"/>
            <a:r>
              <a:rPr lang="en-US" sz="1350" b="0" i="0">
                <a:solidFill>
                  <a:srgbClr val="242627"/>
                </a:solidFill>
                <a:latin typeface="Open Sans Light"/>
              </a:rPr>
              <a:t>Prvi nakup, ki ga sicer ne bi bilo</a:t>
            </a:r>
          </a:p>
        </p:txBody>
      </p:sp>
      <p:sp>
        <p:nvSpPr>
          <p:cNvPr id="19" name="Rectangle 18"/>
          <p:cNvSpPr/>
          <p:nvPr/>
        </p:nvSpPr>
        <p:spPr>
          <a:xfrm>
            <a:off x="6473952" y="3666744"/>
            <a:ext cx="457200" cy="402336"/>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6473952" y="3757112"/>
            <a:ext cx="457200" cy="221599"/>
          </a:xfrm>
          <a:prstGeom prst="rect">
            <a:avLst/>
          </a:prstGeom>
          <a:noFill/>
        </p:spPr>
        <p:txBody>
          <a:bodyPr wrap="square" lIns="0" tIns="18288" rIns="0" bIns="18288" anchor="ctr">
            <a:spAutoFit/>
          </a:bodyPr>
          <a:lstStyle/>
          <a:p>
            <a:pPr algn="ctr"/>
            <a:r>
              <a:rPr lang="en-US" sz="1200" b="1" i="0">
                <a:solidFill>
                  <a:srgbClr val="FFFFFF"/>
                </a:solidFill>
                <a:latin typeface="Open Sans ExtraBold"/>
              </a:rPr>
              <a:t>02</a:t>
            </a:r>
          </a:p>
        </p:txBody>
      </p:sp>
      <p:sp>
        <p:nvSpPr>
          <p:cNvPr id="21" name="TextBox 20"/>
          <p:cNvSpPr txBox="1"/>
          <p:nvPr/>
        </p:nvSpPr>
        <p:spPr>
          <a:xfrm>
            <a:off x="7068312" y="3745571"/>
            <a:ext cx="3904487" cy="244682"/>
          </a:xfrm>
          <a:prstGeom prst="rect">
            <a:avLst/>
          </a:prstGeom>
          <a:noFill/>
        </p:spPr>
        <p:txBody>
          <a:bodyPr wrap="square" lIns="0" tIns="18288" rIns="0" bIns="18288" anchor="ctr">
            <a:spAutoFit/>
          </a:bodyPr>
          <a:lstStyle/>
          <a:p>
            <a:pPr algn="l"/>
            <a:r>
              <a:rPr lang="en-US" sz="1350" b="0" i="0">
                <a:solidFill>
                  <a:srgbClr val="242627"/>
                </a:solidFill>
                <a:latin typeface="Open Sans Light"/>
              </a:rPr>
              <a:t>Ponovni nakup, ki pride prej</a:t>
            </a:r>
          </a:p>
        </p:txBody>
      </p:sp>
      <p:sp>
        <p:nvSpPr>
          <p:cNvPr id="22" name="Rectangle 21"/>
          <p:cNvSpPr/>
          <p:nvPr/>
        </p:nvSpPr>
        <p:spPr>
          <a:xfrm>
            <a:off x="6473952" y="4178808"/>
            <a:ext cx="457200" cy="402336"/>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6473952" y="4269176"/>
            <a:ext cx="457200" cy="221599"/>
          </a:xfrm>
          <a:prstGeom prst="rect">
            <a:avLst/>
          </a:prstGeom>
          <a:noFill/>
        </p:spPr>
        <p:txBody>
          <a:bodyPr wrap="square" lIns="0" tIns="18288" rIns="0" bIns="18288" anchor="ctr">
            <a:spAutoFit/>
          </a:bodyPr>
          <a:lstStyle/>
          <a:p>
            <a:pPr algn="ctr"/>
            <a:r>
              <a:rPr lang="en-US" sz="1200" b="1" i="0">
                <a:solidFill>
                  <a:srgbClr val="FFFFFF"/>
                </a:solidFill>
                <a:latin typeface="Open Sans ExtraBold"/>
              </a:rPr>
              <a:t>03</a:t>
            </a:r>
          </a:p>
        </p:txBody>
      </p:sp>
      <p:sp>
        <p:nvSpPr>
          <p:cNvPr id="24" name="TextBox 23"/>
          <p:cNvSpPr txBox="1"/>
          <p:nvPr/>
        </p:nvSpPr>
        <p:spPr>
          <a:xfrm>
            <a:off x="7068312" y="4257635"/>
            <a:ext cx="3904487" cy="244682"/>
          </a:xfrm>
          <a:prstGeom prst="rect">
            <a:avLst/>
          </a:prstGeom>
          <a:noFill/>
        </p:spPr>
        <p:txBody>
          <a:bodyPr wrap="square" lIns="0" tIns="18288" rIns="0" bIns="18288" anchor="ctr">
            <a:spAutoFit/>
          </a:bodyPr>
          <a:lstStyle/>
          <a:p>
            <a:pPr algn="l"/>
            <a:r>
              <a:rPr lang="en-US" sz="1350" b="0" i="0">
                <a:solidFill>
                  <a:srgbClr val="242627"/>
                </a:solidFill>
                <a:latin typeface="Open Sans Light"/>
              </a:rPr>
              <a:t>Druga kategorija pri istem kupcu</a:t>
            </a:r>
          </a:p>
        </p:txBody>
      </p:sp>
      <p:sp>
        <p:nvSpPr>
          <p:cNvPr id="25" name="Rectangle 24"/>
          <p:cNvSpPr/>
          <p:nvPr/>
        </p:nvSpPr>
        <p:spPr>
          <a:xfrm>
            <a:off x="6473952" y="4690872"/>
            <a:ext cx="457200" cy="402336"/>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6473952" y="4781240"/>
            <a:ext cx="457200" cy="221599"/>
          </a:xfrm>
          <a:prstGeom prst="rect">
            <a:avLst/>
          </a:prstGeom>
          <a:noFill/>
        </p:spPr>
        <p:txBody>
          <a:bodyPr wrap="square" lIns="0" tIns="18288" rIns="0" bIns="18288" anchor="ctr">
            <a:spAutoFit/>
          </a:bodyPr>
          <a:lstStyle/>
          <a:p>
            <a:pPr algn="ctr"/>
            <a:r>
              <a:rPr lang="en-US" sz="1200" b="1" i="0">
                <a:solidFill>
                  <a:srgbClr val="FFFFFF"/>
                </a:solidFill>
                <a:latin typeface="Open Sans ExtraBold"/>
              </a:rPr>
              <a:t>04</a:t>
            </a:r>
          </a:p>
        </p:txBody>
      </p:sp>
      <p:sp>
        <p:nvSpPr>
          <p:cNvPr id="27" name="TextBox 26"/>
          <p:cNvSpPr txBox="1"/>
          <p:nvPr/>
        </p:nvSpPr>
        <p:spPr>
          <a:xfrm>
            <a:off x="7068312" y="4769699"/>
            <a:ext cx="3904487" cy="244682"/>
          </a:xfrm>
          <a:prstGeom prst="rect">
            <a:avLst/>
          </a:prstGeom>
          <a:noFill/>
        </p:spPr>
        <p:txBody>
          <a:bodyPr wrap="square" lIns="0" tIns="18288" rIns="0" bIns="18288" anchor="ctr">
            <a:spAutoFit/>
          </a:bodyPr>
          <a:lstStyle/>
          <a:p>
            <a:pPr algn="l"/>
            <a:r>
              <a:rPr lang="en-US" sz="1350" b="0" i="0">
                <a:solidFill>
                  <a:srgbClr val="242627"/>
                </a:solidFill>
                <a:latin typeface="Open Sans Light"/>
              </a:rPr>
              <a:t>Kupec, ki bi sicer odšel</a:t>
            </a:r>
          </a:p>
        </p:txBody>
      </p:sp>
      <p:sp>
        <p:nvSpPr>
          <p:cNvPr id="28" name="Rectangle 27"/>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TextBox 28"/>
          <p:cNvSpPr txBox="1"/>
          <p:nvPr/>
        </p:nvSpPr>
        <p:spPr>
          <a:xfrm>
            <a:off x="1444751" y="5846850"/>
            <a:ext cx="9528048" cy="467820"/>
          </a:xfrm>
          <a:prstGeom prst="rect">
            <a:avLst/>
          </a:prstGeom>
          <a:noFill/>
        </p:spPr>
        <p:txBody>
          <a:bodyPr wrap="square" lIns="0" tIns="18288" rIns="0" bIns="18288" anchor="ctr">
            <a:spAutoFit/>
          </a:bodyPr>
          <a:lstStyle/>
          <a:p>
            <a:pPr algn="l"/>
            <a:r>
              <a:rPr lang="en-US" sz="1400" b="1" i="0">
                <a:solidFill>
                  <a:srgbClr val="242627"/>
                </a:solidFill>
                <a:latin typeface="Open Sans ExtraBold"/>
              </a:rPr>
              <a:t>Štirje različni cilji, štiri različne meritve. Program, ki ne ve, katerega zasleduje, plačuje vse štiri in dokazuje nobenega.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183127"/>
          </a:xfrm>
          <a:prstGeom prst="rect">
            <a:avLst/>
          </a:prstGeom>
          <a:noFill/>
        </p:spPr>
        <p:txBody>
          <a:bodyPr wrap="square" lIns="0" tIns="18288" rIns="0" bIns="18288" anchor="t">
            <a:spAutoFit/>
          </a:bodyPr>
          <a:lstStyle/>
          <a:p>
            <a:pPr algn="r"/>
            <a:r>
              <a:rPr lang="en-US" sz="950" b="1" i="0">
                <a:solidFill>
                  <a:srgbClr val="9AA3AE"/>
                </a:solidFill>
                <a:latin typeface="Open Sans ExtraBold"/>
              </a:rPr>
              <a:t>02 · OD VEDENJA DO NAVADE</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lang="en-US" sz="3000" b="1" i="0">
                <a:solidFill>
                  <a:srgbClr val="2266CC"/>
                </a:solidFill>
                <a:latin typeface="Open Sans ExtraBold"/>
              </a:rPr>
              <a:t>Od vedenja</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lang="en-US" sz="3000" b="1" i="0">
                <a:solidFill>
                  <a:srgbClr val="242627"/>
                </a:solidFill>
                <a:latin typeface="Open Sans ExtraBold"/>
              </a:rPr>
              <a:t>do navade</a:t>
            </a:r>
          </a:p>
        </p:txBody>
      </p:sp>
      <p:sp>
        <p:nvSpPr>
          <p:cNvPr id="5" name="TextBox 4"/>
          <p:cNvSpPr txBox="1"/>
          <p:nvPr/>
        </p:nvSpPr>
        <p:spPr>
          <a:xfrm>
            <a:off x="1261872" y="1691640"/>
            <a:ext cx="9710928" cy="529376"/>
          </a:xfrm>
          <a:prstGeom prst="rect">
            <a:avLst/>
          </a:prstGeom>
          <a:noFill/>
        </p:spPr>
        <p:txBody>
          <a:bodyPr wrap="square" lIns="0" tIns="18288" rIns="0" bIns="18288" anchor="t">
            <a:spAutoFit/>
          </a:bodyPr>
          <a:lstStyle/>
          <a:p>
            <a:pPr algn="l"/>
            <a:r>
              <a:rPr lang="en-US" sz="1600" b="0" i="0" dirty="0">
                <a:solidFill>
                  <a:srgbClr val="5C626B"/>
                </a:solidFill>
                <a:latin typeface="Open Sans Light"/>
              </a:rPr>
              <a:t>Popust sproži eno vedenje. Navada je vedenje, ki se ponovi brez novega popusta – vzdržujeta jo povratna informacija in prepoznavanje.</a:t>
            </a:r>
          </a:p>
        </p:txBody>
      </p:sp>
      <p:sp>
        <p:nvSpPr>
          <p:cNvPr id="6" name="Rectangle 5"/>
          <p:cNvSpPr/>
          <p:nvPr/>
        </p:nvSpPr>
        <p:spPr>
          <a:xfrm>
            <a:off x="1261872" y="2514600"/>
            <a:ext cx="2139696" cy="123444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444751" y="2624328"/>
            <a:ext cx="1773936" cy="252377"/>
          </a:xfrm>
          <a:prstGeom prst="rect">
            <a:avLst/>
          </a:prstGeom>
          <a:noFill/>
        </p:spPr>
        <p:txBody>
          <a:bodyPr wrap="square" lIns="0" tIns="18288" rIns="0" bIns="18288" anchor="t">
            <a:spAutoFit/>
          </a:bodyPr>
          <a:lstStyle/>
          <a:p>
            <a:pPr algn="l"/>
            <a:r>
              <a:rPr lang="en-US" sz="1400" b="1" i="0">
                <a:solidFill>
                  <a:srgbClr val="FFFFFF"/>
                </a:solidFill>
                <a:latin typeface="Open Sans ExtraBold"/>
              </a:rPr>
              <a:t>Sprožilec</a:t>
            </a:r>
          </a:p>
        </p:txBody>
      </p:sp>
      <p:sp>
        <p:nvSpPr>
          <p:cNvPr id="8" name="TextBox 7"/>
          <p:cNvSpPr txBox="1"/>
          <p:nvPr/>
        </p:nvSpPr>
        <p:spPr>
          <a:xfrm>
            <a:off x="1444751" y="3227832"/>
            <a:ext cx="1773936" cy="375487"/>
          </a:xfrm>
          <a:prstGeom prst="rect">
            <a:avLst/>
          </a:prstGeom>
          <a:noFill/>
        </p:spPr>
        <p:txBody>
          <a:bodyPr wrap="square" lIns="0" tIns="18288" rIns="0" bIns="18288" anchor="t">
            <a:spAutoFit/>
          </a:bodyPr>
          <a:lstStyle/>
          <a:p>
            <a:pPr algn="l"/>
            <a:r>
              <a:rPr lang="en-US" sz="1100" b="0" i="0">
                <a:solidFill>
                  <a:srgbClr val="FFFFFF"/>
                </a:solidFill>
                <a:latin typeface="Open Sans Light"/>
              </a:rPr>
              <a:t>sporočilo, kontekst, ponudba</a:t>
            </a:r>
          </a:p>
        </p:txBody>
      </p:sp>
      <p:sp>
        <p:nvSpPr>
          <p:cNvPr id="9" name="Chevron 8"/>
          <p:cNvSpPr/>
          <p:nvPr/>
        </p:nvSpPr>
        <p:spPr>
          <a:xfrm>
            <a:off x="3493008" y="2939796"/>
            <a:ext cx="201168" cy="384048"/>
          </a:xfrm>
          <a:prstGeom prst="chevron">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3785616" y="2514600"/>
            <a:ext cx="2139696" cy="123444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3968496" y="2624328"/>
            <a:ext cx="1773936" cy="252377"/>
          </a:xfrm>
          <a:prstGeom prst="rect">
            <a:avLst/>
          </a:prstGeom>
          <a:noFill/>
        </p:spPr>
        <p:txBody>
          <a:bodyPr wrap="square" lIns="0" tIns="18288" rIns="0" bIns="18288" anchor="t">
            <a:spAutoFit/>
          </a:bodyPr>
          <a:lstStyle/>
          <a:p>
            <a:pPr algn="l"/>
            <a:r>
              <a:rPr lang="en-US" sz="1400" b="1" i="0">
                <a:solidFill>
                  <a:srgbClr val="FFFFFF"/>
                </a:solidFill>
                <a:latin typeface="Open Sans ExtraBold"/>
              </a:rPr>
              <a:t>Vedenje</a:t>
            </a:r>
          </a:p>
        </p:txBody>
      </p:sp>
      <p:sp>
        <p:nvSpPr>
          <p:cNvPr id="12" name="TextBox 11"/>
          <p:cNvSpPr txBox="1"/>
          <p:nvPr/>
        </p:nvSpPr>
        <p:spPr>
          <a:xfrm>
            <a:off x="3968496" y="3227832"/>
            <a:ext cx="1773936" cy="206210"/>
          </a:xfrm>
          <a:prstGeom prst="rect">
            <a:avLst/>
          </a:prstGeom>
          <a:noFill/>
        </p:spPr>
        <p:txBody>
          <a:bodyPr wrap="square" lIns="0" tIns="18288" rIns="0" bIns="18288" anchor="t">
            <a:spAutoFit/>
          </a:bodyPr>
          <a:lstStyle/>
          <a:p>
            <a:pPr algn="l"/>
            <a:r>
              <a:rPr lang="en-US" sz="1100" b="0" i="0">
                <a:solidFill>
                  <a:srgbClr val="FFFFFF"/>
                </a:solidFill>
                <a:latin typeface="Open Sans Light"/>
              </a:rPr>
              <a:t>nakup, obisk, uporaba</a:t>
            </a:r>
          </a:p>
        </p:txBody>
      </p:sp>
      <p:sp>
        <p:nvSpPr>
          <p:cNvPr id="13" name="Chevron 12"/>
          <p:cNvSpPr/>
          <p:nvPr/>
        </p:nvSpPr>
        <p:spPr>
          <a:xfrm>
            <a:off x="6016752" y="2939796"/>
            <a:ext cx="201168" cy="384048"/>
          </a:xfrm>
          <a:prstGeom prst="chevron">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6309360" y="2514600"/>
            <a:ext cx="2139696" cy="1234440"/>
          </a:xfrm>
          <a:prstGeom prst="rect">
            <a:avLst/>
          </a:prstGeom>
          <a:solidFill>
            <a:srgbClr val="3CC9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6492240" y="2624328"/>
            <a:ext cx="1773936" cy="467820"/>
          </a:xfrm>
          <a:prstGeom prst="rect">
            <a:avLst/>
          </a:prstGeom>
          <a:noFill/>
        </p:spPr>
        <p:txBody>
          <a:bodyPr wrap="square" lIns="0" tIns="18288" rIns="0" bIns="18288" anchor="t">
            <a:spAutoFit/>
          </a:bodyPr>
          <a:lstStyle/>
          <a:p>
            <a:pPr algn="l"/>
            <a:r>
              <a:rPr lang="en-US" sz="1400" b="1" i="0">
                <a:solidFill>
                  <a:srgbClr val="FFFFFF"/>
                </a:solidFill>
                <a:latin typeface="Open Sans ExtraBold"/>
              </a:rPr>
              <a:t>Povratna informacija</a:t>
            </a:r>
          </a:p>
        </p:txBody>
      </p:sp>
      <p:sp>
        <p:nvSpPr>
          <p:cNvPr id="16" name="TextBox 15"/>
          <p:cNvSpPr txBox="1"/>
          <p:nvPr/>
        </p:nvSpPr>
        <p:spPr>
          <a:xfrm>
            <a:off x="6492240" y="3227832"/>
            <a:ext cx="1773936" cy="206210"/>
          </a:xfrm>
          <a:prstGeom prst="rect">
            <a:avLst/>
          </a:prstGeom>
          <a:noFill/>
        </p:spPr>
        <p:txBody>
          <a:bodyPr wrap="square" lIns="0" tIns="18288" rIns="0" bIns="18288" anchor="t">
            <a:spAutoFit/>
          </a:bodyPr>
          <a:lstStyle/>
          <a:p>
            <a:pPr algn="l"/>
            <a:r>
              <a:rPr lang="en-US" sz="1100" b="0" i="0">
                <a:solidFill>
                  <a:srgbClr val="FFFFFF"/>
                </a:solidFill>
                <a:latin typeface="Open Sans Light"/>
              </a:rPr>
              <a:t>kupec vidi lastni napredek</a:t>
            </a:r>
          </a:p>
        </p:txBody>
      </p:sp>
      <p:sp>
        <p:nvSpPr>
          <p:cNvPr id="17" name="Chevron 16"/>
          <p:cNvSpPr/>
          <p:nvPr/>
        </p:nvSpPr>
        <p:spPr>
          <a:xfrm>
            <a:off x="8540496" y="2939796"/>
            <a:ext cx="201168" cy="384048"/>
          </a:xfrm>
          <a:prstGeom prst="chevron">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8833104" y="2514600"/>
            <a:ext cx="2139696" cy="1234440"/>
          </a:xfrm>
          <a:prstGeom prst="rect">
            <a:avLst/>
          </a:prstGeom>
          <a:solidFill>
            <a:srgbClr val="2426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9015984" y="2624328"/>
            <a:ext cx="1773936" cy="252377"/>
          </a:xfrm>
          <a:prstGeom prst="rect">
            <a:avLst/>
          </a:prstGeom>
          <a:noFill/>
        </p:spPr>
        <p:txBody>
          <a:bodyPr wrap="square" lIns="0" tIns="18288" rIns="0" bIns="18288" anchor="t">
            <a:spAutoFit/>
          </a:bodyPr>
          <a:lstStyle/>
          <a:p>
            <a:pPr algn="l"/>
            <a:r>
              <a:rPr lang="en-US" sz="1400" b="1" i="0">
                <a:solidFill>
                  <a:srgbClr val="FFFFFF"/>
                </a:solidFill>
                <a:latin typeface="Open Sans ExtraBold"/>
              </a:rPr>
              <a:t>Ponovitev</a:t>
            </a:r>
          </a:p>
        </p:txBody>
      </p:sp>
      <p:sp>
        <p:nvSpPr>
          <p:cNvPr id="20" name="TextBox 19"/>
          <p:cNvSpPr txBox="1"/>
          <p:nvPr/>
        </p:nvSpPr>
        <p:spPr>
          <a:xfrm>
            <a:off x="9015984" y="3227832"/>
            <a:ext cx="1773936" cy="206210"/>
          </a:xfrm>
          <a:prstGeom prst="rect">
            <a:avLst/>
          </a:prstGeom>
          <a:noFill/>
        </p:spPr>
        <p:txBody>
          <a:bodyPr wrap="square" lIns="0" tIns="18288" rIns="0" bIns="18288" anchor="t">
            <a:spAutoFit/>
          </a:bodyPr>
          <a:lstStyle/>
          <a:p>
            <a:pPr algn="l"/>
            <a:r>
              <a:rPr lang="en-US" sz="1100" b="0" i="0">
                <a:solidFill>
                  <a:srgbClr val="FFFFFF"/>
                </a:solidFill>
                <a:latin typeface="Open Sans Light"/>
              </a:rPr>
              <a:t>brez novega popusta</a:t>
            </a:r>
          </a:p>
        </p:txBody>
      </p:sp>
      <p:sp>
        <p:nvSpPr>
          <p:cNvPr id="21" name="Rectangle 20"/>
          <p:cNvSpPr/>
          <p:nvPr/>
        </p:nvSpPr>
        <p:spPr>
          <a:xfrm>
            <a:off x="2331720" y="3913631"/>
            <a:ext cx="7571232" cy="18288"/>
          </a:xfrm>
          <a:prstGeom prst="rect">
            <a:avLst/>
          </a:prstGeom>
          <a:solidFill>
            <a:srgbClr val="9AA3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2331720" y="3950207"/>
            <a:ext cx="7571232" cy="221599"/>
          </a:xfrm>
          <a:prstGeom prst="rect">
            <a:avLst/>
          </a:prstGeom>
          <a:noFill/>
        </p:spPr>
        <p:txBody>
          <a:bodyPr wrap="square" lIns="0" tIns="18288" rIns="0" bIns="18288" anchor="t">
            <a:spAutoFit/>
          </a:bodyPr>
          <a:lstStyle/>
          <a:p>
            <a:pPr algn="ctr"/>
            <a:r>
              <a:rPr lang="en-US" sz="1200" b="0" i="0">
                <a:solidFill>
                  <a:srgbClr val="9AA3AE"/>
                </a:solidFill>
                <a:latin typeface="Open Sans Light"/>
              </a:rPr>
              <a:t>↺</a:t>
            </a:r>
          </a:p>
        </p:txBody>
      </p:sp>
      <p:sp>
        <p:nvSpPr>
          <p:cNvPr id="23" name="Rectangle 22"/>
          <p:cNvSpPr/>
          <p:nvPr/>
        </p:nvSpPr>
        <p:spPr>
          <a:xfrm>
            <a:off x="1261872" y="4297680"/>
            <a:ext cx="4672584" cy="1412894"/>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Rectangle 23"/>
          <p:cNvSpPr/>
          <p:nvPr/>
        </p:nvSpPr>
        <p:spPr>
          <a:xfrm>
            <a:off x="1261872" y="4297680"/>
            <a:ext cx="45719" cy="1412894"/>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TextBox 24"/>
          <p:cNvSpPr txBox="1"/>
          <p:nvPr/>
        </p:nvSpPr>
        <p:spPr>
          <a:xfrm>
            <a:off x="1490472" y="4434840"/>
            <a:ext cx="2103120" cy="206210"/>
          </a:xfrm>
          <a:prstGeom prst="rect">
            <a:avLst/>
          </a:prstGeom>
          <a:noFill/>
        </p:spPr>
        <p:txBody>
          <a:bodyPr wrap="square" lIns="0" tIns="18288" rIns="0" bIns="18288" anchor="t">
            <a:spAutoFit/>
          </a:bodyPr>
          <a:lstStyle/>
          <a:p>
            <a:pPr algn="l"/>
            <a:r>
              <a:rPr lang="en-US" sz="1100" b="1" i="0">
                <a:solidFill>
                  <a:srgbClr val="5C626B"/>
                </a:solidFill>
                <a:latin typeface="Open Sans ExtraBold"/>
              </a:rPr>
              <a:t>ResMed myAir</a:t>
            </a:r>
          </a:p>
        </p:txBody>
      </p:sp>
      <p:sp>
        <p:nvSpPr>
          <p:cNvPr id="26" name="TextBox 25"/>
          <p:cNvSpPr txBox="1"/>
          <p:nvPr/>
        </p:nvSpPr>
        <p:spPr>
          <a:xfrm>
            <a:off x="1490472" y="4841456"/>
            <a:ext cx="2103120" cy="375487"/>
          </a:xfrm>
          <a:prstGeom prst="rect">
            <a:avLst/>
          </a:prstGeom>
          <a:noFill/>
        </p:spPr>
        <p:txBody>
          <a:bodyPr wrap="square" lIns="0" tIns="18288" rIns="0" bIns="18288" anchor="ctr">
            <a:spAutoFit/>
          </a:bodyPr>
          <a:lstStyle/>
          <a:p>
            <a:pPr algn="l"/>
            <a:r>
              <a:rPr lang="en-US" sz="2200" b="1" i="0">
                <a:solidFill>
                  <a:srgbClr val="2266CC"/>
                </a:solidFill>
                <a:latin typeface="Open Sans ExtraBold"/>
              </a:rPr>
              <a:t>87 % : 70 %</a:t>
            </a:r>
          </a:p>
        </p:txBody>
      </p:sp>
      <p:sp>
        <p:nvSpPr>
          <p:cNvPr id="27" name="TextBox 26"/>
          <p:cNvSpPr txBox="1"/>
          <p:nvPr/>
        </p:nvSpPr>
        <p:spPr>
          <a:xfrm>
            <a:off x="3639312" y="4434840"/>
            <a:ext cx="2066544" cy="1098762"/>
          </a:xfrm>
          <a:prstGeom prst="rect">
            <a:avLst/>
          </a:prstGeom>
          <a:noFill/>
        </p:spPr>
        <p:txBody>
          <a:bodyPr wrap="square" lIns="0" tIns="18288" rIns="0" bIns="18288" anchor="t">
            <a:spAutoFit/>
          </a:bodyPr>
          <a:lstStyle/>
          <a:p>
            <a:pPr algn="l"/>
            <a:r>
              <a:rPr lang="en-US" sz="1150" b="0" i="0" dirty="0">
                <a:solidFill>
                  <a:srgbClr val="242627"/>
                </a:solidFill>
                <a:latin typeface="Open Sans Light"/>
              </a:rPr>
              <a:t>uporabnikov aplikacije z dnevno oceno je vztrajalo pri terapiji, v primerjavi z ostalimi. Povratna informacija o lastnem vedenju vzdržuje navado tudi brez nagrade.</a:t>
            </a:r>
          </a:p>
        </p:txBody>
      </p:sp>
      <p:sp>
        <p:nvSpPr>
          <p:cNvPr id="28" name="Rectangle 27"/>
          <p:cNvSpPr/>
          <p:nvPr/>
        </p:nvSpPr>
        <p:spPr>
          <a:xfrm>
            <a:off x="6300216" y="4297680"/>
            <a:ext cx="4672584" cy="1412894"/>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Rectangle 28"/>
          <p:cNvSpPr/>
          <p:nvPr/>
        </p:nvSpPr>
        <p:spPr>
          <a:xfrm>
            <a:off x="6300216" y="4297680"/>
            <a:ext cx="45719" cy="1412894"/>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TextBox 29"/>
          <p:cNvSpPr txBox="1"/>
          <p:nvPr/>
        </p:nvSpPr>
        <p:spPr>
          <a:xfrm>
            <a:off x="6528816" y="4434840"/>
            <a:ext cx="2103120" cy="206210"/>
          </a:xfrm>
          <a:prstGeom prst="rect">
            <a:avLst/>
          </a:prstGeom>
          <a:noFill/>
        </p:spPr>
        <p:txBody>
          <a:bodyPr wrap="square" lIns="0" tIns="18288" rIns="0" bIns="18288" anchor="t">
            <a:spAutoFit/>
          </a:bodyPr>
          <a:lstStyle/>
          <a:p>
            <a:pPr algn="l"/>
            <a:r>
              <a:rPr lang="en-US" sz="1100" b="1" i="0">
                <a:solidFill>
                  <a:srgbClr val="5C626B"/>
                </a:solidFill>
                <a:latin typeface="Open Sans ExtraBold"/>
              </a:rPr>
              <a:t>Marriott Bonvoy</a:t>
            </a:r>
          </a:p>
        </p:txBody>
      </p:sp>
      <p:sp>
        <p:nvSpPr>
          <p:cNvPr id="31" name="TextBox 30"/>
          <p:cNvSpPr txBox="1"/>
          <p:nvPr/>
        </p:nvSpPr>
        <p:spPr>
          <a:xfrm>
            <a:off x="6528816" y="4872234"/>
            <a:ext cx="2103120" cy="313932"/>
          </a:xfrm>
          <a:prstGeom prst="rect">
            <a:avLst/>
          </a:prstGeom>
          <a:noFill/>
        </p:spPr>
        <p:txBody>
          <a:bodyPr wrap="square" lIns="0" tIns="18288" rIns="0" bIns="18288" anchor="ctr">
            <a:spAutoFit/>
          </a:bodyPr>
          <a:lstStyle/>
          <a:p>
            <a:pPr algn="l"/>
            <a:r>
              <a:rPr lang="en-US" sz="1800" b="1" i="0">
                <a:solidFill>
                  <a:srgbClr val="2266CC"/>
                </a:solidFill>
                <a:latin typeface="Open Sans ExtraBold"/>
              </a:rPr>
              <a:t>271 mio · 68 %</a:t>
            </a:r>
          </a:p>
        </p:txBody>
      </p:sp>
      <p:sp>
        <p:nvSpPr>
          <p:cNvPr id="32" name="TextBox 31"/>
          <p:cNvSpPr txBox="1"/>
          <p:nvPr/>
        </p:nvSpPr>
        <p:spPr>
          <a:xfrm>
            <a:off x="8677656" y="4434840"/>
            <a:ext cx="2066544" cy="1275734"/>
          </a:xfrm>
          <a:prstGeom prst="rect">
            <a:avLst/>
          </a:prstGeom>
          <a:noFill/>
        </p:spPr>
        <p:txBody>
          <a:bodyPr wrap="square" lIns="0" tIns="18288" rIns="0" bIns="18288" anchor="t">
            <a:spAutoFit/>
          </a:bodyPr>
          <a:lstStyle/>
          <a:p>
            <a:pPr algn="l"/>
            <a:r>
              <a:rPr lang="en-US" sz="1150" b="0" i="0" dirty="0">
                <a:solidFill>
                  <a:srgbClr val="242627"/>
                </a:solidFill>
                <a:latin typeface="Open Sans Light"/>
              </a:rPr>
              <a:t>članov ustvari 68 % vseh prenočitev. Čisto navaden točkovni program – točke očitno niso problem; prepoznavanje in pozna odjava jih nadgrajujeta, ne nadomeščata.</a:t>
            </a:r>
          </a:p>
        </p:txBody>
      </p:sp>
      <p:sp>
        <p:nvSpPr>
          <p:cNvPr id="33" name="Rectangle 32"/>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4" name="TextBox 33"/>
          <p:cNvSpPr txBox="1"/>
          <p:nvPr/>
        </p:nvSpPr>
        <p:spPr>
          <a:xfrm>
            <a:off x="1444751" y="5954571"/>
            <a:ext cx="9528048" cy="252377"/>
          </a:xfrm>
          <a:prstGeom prst="rect">
            <a:avLst/>
          </a:prstGeom>
          <a:noFill/>
        </p:spPr>
        <p:txBody>
          <a:bodyPr wrap="square" lIns="0" tIns="18288" rIns="0" bIns="18288" anchor="ctr">
            <a:spAutoFit/>
          </a:bodyPr>
          <a:lstStyle/>
          <a:p>
            <a:pPr algn="l"/>
            <a:r>
              <a:rPr lang="en-US" sz="1400" b="1" i="0">
                <a:solidFill>
                  <a:srgbClr val="242627"/>
                </a:solidFill>
                <a:latin typeface="Open Sans ExtraBold"/>
              </a:rPr>
              <a:t>Popust sproži nakup. Navado zgradita povratna informacija in prepoznavanje.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183127"/>
          </a:xfrm>
          <a:prstGeom prst="rect">
            <a:avLst/>
          </a:prstGeom>
          <a:noFill/>
        </p:spPr>
        <p:txBody>
          <a:bodyPr wrap="square" lIns="0" tIns="18288" rIns="0" bIns="18288" anchor="t">
            <a:spAutoFit/>
          </a:bodyPr>
          <a:lstStyle/>
          <a:p>
            <a:pPr algn="r"/>
            <a:r>
              <a:rPr lang="en-US" sz="950" b="1" i="0">
                <a:solidFill>
                  <a:srgbClr val="9AA3AE"/>
                </a:solidFill>
                <a:latin typeface="Open Sans ExtraBold"/>
              </a:rPr>
              <a:t>03 · SISTEM ODNOSA</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lang="en-US" sz="3000" b="1" i="0">
                <a:solidFill>
                  <a:srgbClr val="2266CC"/>
                </a:solidFill>
                <a:latin typeface="Open Sans ExtraBold"/>
              </a:rPr>
              <a:t>Kaj kupcu povemo</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lang="en-US" sz="3000" b="1" i="0">
                <a:solidFill>
                  <a:srgbClr val="242627"/>
                </a:solidFill>
                <a:latin typeface="Open Sans ExtraBold"/>
              </a:rPr>
              <a:t>teden dni po nakupu?</a:t>
            </a:r>
          </a:p>
        </p:txBody>
      </p:sp>
      <p:sp>
        <p:nvSpPr>
          <p:cNvPr id="5" name="TextBox 4"/>
          <p:cNvSpPr txBox="1"/>
          <p:nvPr/>
        </p:nvSpPr>
        <p:spPr>
          <a:xfrm>
            <a:off x="1261872" y="1691640"/>
            <a:ext cx="9710928" cy="236988"/>
          </a:xfrm>
          <a:prstGeom prst="rect">
            <a:avLst/>
          </a:prstGeom>
          <a:noFill/>
        </p:spPr>
        <p:txBody>
          <a:bodyPr wrap="square" lIns="0" tIns="18288" rIns="0" bIns="18288" anchor="t">
            <a:spAutoFit/>
          </a:bodyPr>
          <a:lstStyle/>
          <a:p>
            <a:pPr algn="l"/>
            <a:r>
              <a:rPr lang="en-US" sz="1300" b="0" i="0">
                <a:solidFill>
                  <a:srgbClr val="5C626B"/>
                </a:solidFill>
                <a:latin typeface="Open Sans Light"/>
              </a:rPr>
              <a:t>To je vprašanje, s katerim se program zvestobe začne. Ne z modulom.</a:t>
            </a:r>
          </a:p>
        </p:txBody>
      </p:sp>
      <p:sp>
        <p:nvSpPr>
          <p:cNvPr id="6" name="Rectangle 5"/>
          <p:cNvSpPr/>
          <p:nvPr/>
        </p:nvSpPr>
        <p:spPr>
          <a:xfrm>
            <a:off x="1261872" y="2377440"/>
            <a:ext cx="3054096" cy="2834640"/>
          </a:xfrm>
          <a:prstGeom prst="rect">
            <a:avLst/>
          </a:prstGeom>
          <a:solidFill>
            <a:srgbClr val="5B9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463039" y="2514600"/>
            <a:ext cx="914400" cy="375487"/>
          </a:xfrm>
          <a:prstGeom prst="rect">
            <a:avLst/>
          </a:prstGeom>
          <a:noFill/>
        </p:spPr>
        <p:txBody>
          <a:bodyPr wrap="square" lIns="0" tIns="18288" rIns="0" bIns="18288" anchor="t">
            <a:spAutoFit/>
          </a:bodyPr>
          <a:lstStyle/>
          <a:p>
            <a:pPr algn="l"/>
            <a:r>
              <a:rPr lang="en-US" sz="2200" b="1" i="0">
                <a:solidFill>
                  <a:srgbClr val="FFFFFF"/>
                </a:solidFill>
                <a:latin typeface="Open Sans ExtraBold"/>
              </a:rPr>
              <a:t>01</a:t>
            </a:r>
          </a:p>
        </p:txBody>
      </p:sp>
      <p:sp>
        <p:nvSpPr>
          <p:cNvPr id="8" name="TextBox 7"/>
          <p:cNvSpPr txBox="1"/>
          <p:nvPr/>
        </p:nvSpPr>
        <p:spPr>
          <a:xfrm>
            <a:off x="1463039" y="2944368"/>
            <a:ext cx="2651760" cy="252377"/>
          </a:xfrm>
          <a:prstGeom prst="rect">
            <a:avLst/>
          </a:prstGeom>
          <a:noFill/>
        </p:spPr>
        <p:txBody>
          <a:bodyPr wrap="square" lIns="0" tIns="18288" rIns="0" bIns="18288" anchor="t">
            <a:spAutoFit/>
          </a:bodyPr>
          <a:lstStyle/>
          <a:p>
            <a:pPr algn="l"/>
            <a:r>
              <a:rPr lang="en-US" sz="1400" b="1" i="0">
                <a:solidFill>
                  <a:srgbClr val="FFFFFF"/>
                </a:solidFill>
                <a:latin typeface="Open Sans ExtraBold"/>
              </a:rPr>
              <a:t>Trgovec z živili</a:t>
            </a:r>
          </a:p>
        </p:txBody>
      </p:sp>
      <p:sp>
        <p:nvSpPr>
          <p:cNvPr id="9" name="TextBox 8"/>
          <p:cNvSpPr txBox="1"/>
          <p:nvPr/>
        </p:nvSpPr>
        <p:spPr>
          <a:xfrm>
            <a:off x="1463039" y="3364992"/>
            <a:ext cx="2651760" cy="844847"/>
          </a:xfrm>
          <a:prstGeom prst="rect">
            <a:avLst/>
          </a:prstGeom>
          <a:noFill/>
        </p:spPr>
        <p:txBody>
          <a:bodyPr wrap="square" lIns="0" tIns="18288" rIns="0" bIns="18288" anchor="t">
            <a:spAutoFit/>
          </a:bodyPr>
          <a:lstStyle/>
          <a:p>
            <a:pPr algn="l"/>
            <a:r>
              <a:rPr lang="en-US" sz="1050" b="0" i="0">
                <a:solidFill>
                  <a:srgbClr val="FFFFFF"/>
                </a:solidFill>
                <a:latin typeface="Open Sans Light"/>
              </a:rPr>
              <a:t>V petkovi vrečki so bučke, feta in testenine. V nedeljo zjutraj prispe recept iz teh živil – in ciljan kupon za sestavino, ki manjka. Naslednji korak: vabilo, naj kupec svoj recept prispeva v bazo.</a:t>
            </a:r>
          </a:p>
        </p:txBody>
      </p:sp>
      <p:sp>
        <p:nvSpPr>
          <p:cNvPr id="10" name="TextBox 9"/>
          <p:cNvSpPr txBox="1"/>
          <p:nvPr/>
        </p:nvSpPr>
        <p:spPr>
          <a:xfrm>
            <a:off x="1463039" y="4729764"/>
            <a:ext cx="2651760" cy="390876"/>
          </a:xfrm>
          <a:prstGeom prst="rect">
            <a:avLst/>
          </a:prstGeom>
          <a:noFill/>
        </p:spPr>
        <p:txBody>
          <a:bodyPr wrap="square" lIns="0" tIns="18288" rIns="0" bIns="18288" anchor="b">
            <a:spAutoFit/>
          </a:bodyPr>
          <a:lstStyle/>
          <a:p>
            <a:pPr algn="l"/>
            <a:r>
              <a:rPr lang="en-US" sz="1150" b="1" i="0">
                <a:solidFill>
                  <a:srgbClr val="FFFFFF"/>
                </a:solidFill>
                <a:latin typeface="Open Sans ExtraBold"/>
              </a:rPr>
              <a:t>Iz prejemnika popustov nastane soavtor.</a:t>
            </a:r>
          </a:p>
        </p:txBody>
      </p:sp>
      <p:sp>
        <p:nvSpPr>
          <p:cNvPr id="11" name="Rectangle 10"/>
          <p:cNvSpPr/>
          <p:nvPr/>
        </p:nvSpPr>
        <p:spPr>
          <a:xfrm>
            <a:off x="4590288" y="2377440"/>
            <a:ext cx="3054096" cy="283464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4791455" y="2514600"/>
            <a:ext cx="914400" cy="375487"/>
          </a:xfrm>
          <a:prstGeom prst="rect">
            <a:avLst/>
          </a:prstGeom>
          <a:noFill/>
        </p:spPr>
        <p:txBody>
          <a:bodyPr wrap="square" lIns="0" tIns="18288" rIns="0" bIns="18288" anchor="t">
            <a:spAutoFit/>
          </a:bodyPr>
          <a:lstStyle/>
          <a:p>
            <a:pPr algn="l"/>
            <a:r>
              <a:rPr lang="en-US" sz="2200" b="1" i="0">
                <a:solidFill>
                  <a:srgbClr val="FFFFFF"/>
                </a:solidFill>
                <a:latin typeface="Open Sans ExtraBold"/>
              </a:rPr>
              <a:t>02</a:t>
            </a:r>
          </a:p>
        </p:txBody>
      </p:sp>
      <p:sp>
        <p:nvSpPr>
          <p:cNvPr id="13" name="TextBox 12"/>
          <p:cNvSpPr txBox="1"/>
          <p:nvPr/>
        </p:nvSpPr>
        <p:spPr>
          <a:xfrm>
            <a:off x="4791455" y="2944368"/>
            <a:ext cx="2651760" cy="252377"/>
          </a:xfrm>
          <a:prstGeom prst="rect">
            <a:avLst/>
          </a:prstGeom>
          <a:noFill/>
        </p:spPr>
        <p:txBody>
          <a:bodyPr wrap="square" lIns="0" tIns="18288" rIns="0" bIns="18288" anchor="t">
            <a:spAutoFit/>
          </a:bodyPr>
          <a:lstStyle/>
          <a:p>
            <a:pPr algn="l"/>
            <a:r>
              <a:rPr lang="en-US" sz="1400" b="1" i="0">
                <a:solidFill>
                  <a:srgbClr val="FFFFFF"/>
                </a:solidFill>
                <a:latin typeface="Open Sans ExtraBold"/>
              </a:rPr>
              <a:t>Modni trgovec</a:t>
            </a:r>
          </a:p>
        </p:txBody>
      </p:sp>
      <p:sp>
        <p:nvSpPr>
          <p:cNvPr id="14" name="TextBox 13"/>
          <p:cNvSpPr txBox="1"/>
          <p:nvPr/>
        </p:nvSpPr>
        <p:spPr>
          <a:xfrm>
            <a:off x="4791455" y="3364992"/>
            <a:ext cx="2651760" cy="844847"/>
          </a:xfrm>
          <a:prstGeom prst="rect">
            <a:avLst/>
          </a:prstGeom>
          <a:noFill/>
        </p:spPr>
        <p:txBody>
          <a:bodyPr wrap="square" lIns="0" tIns="18288" rIns="0" bIns="18288" anchor="t">
            <a:spAutoFit/>
          </a:bodyPr>
          <a:lstStyle/>
          <a:p>
            <a:pPr algn="l"/>
            <a:r>
              <a:rPr lang="en-US" sz="1050" b="0" i="0">
                <a:solidFill>
                  <a:srgbClr val="FFFFFF"/>
                </a:solidFill>
                <a:latin typeface="Open Sans Light"/>
              </a:rPr>
              <a:t>Virtualna omara: pregled vsega, kar je kupec kupil, in možnost, da kaj doda sam. Sistem s primerjavo slik poišče soroden kos iz nove kolekcije, k hlačam in puloverju predlaga čevlje in pas.</a:t>
            </a:r>
          </a:p>
        </p:txBody>
      </p:sp>
      <p:sp>
        <p:nvSpPr>
          <p:cNvPr id="15" name="TextBox 14"/>
          <p:cNvSpPr txBox="1"/>
          <p:nvPr/>
        </p:nvSpPr>
        <p:spPr>
          <a:xfrm>
            <a:off x="4791455" y="4729764"/>
            <a:ext cx="2651760" cy="390876"/>
          </a:xfrm>
          <a:prstGeom prst="rect">
            <a:avLst/>
          </a:prstGeom>
          <a:noFill/>
        </p:spPr>
        <p:txBody>
          <a:bodyPr wrap="square" lIns="0" tIns="18288" rIns="0" bIns="18288" anchor="b">
            <a:spAutoFit/>
          </a:bodyPr>
          <a:lstStyle/>
          <a:p>
            <a:pPr algn="l"/>
            <a:r>
              <a:rPr lang="en-US" sz="1150" b="1" i="0">
                <a:solidFill>
                  <a:srgbClr val="FFFFFF"/>
                </a:solidFill>
                <a:latin typeface="Open Sans ExtraBold"/>
              </a:rPr>
              <a:t>Iz trgovca nastane modni svetovalec.</a:t>
            </a:r>
          </a:p>
        </p:txBody>
      </p:sp>
      <p:sp>
        <p:nvSpPr>
          <p:cNvPr id="16" name="Rectangle 15"/>
          <p:cNvSpPr/>
          <p:nvPr/>
        </p:nvSpPr>
        <p:spPr>
          <a:xfrm>
            <a:off x="7918704" y="2377440"/>
            <a:ext cx="3054096" cy="2834640"/>
          </a:xfrm>
          <a:prstGeom prst="rect">
            <a:avLst/>
          </a:prstGeom>
          <a:solidFill>
            <a:srgbClr val="2426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8119872" y="2514600"/>
            <a:ext cx="914400" cy="375487"/>
          </a:xfrm>
          <a:prstGeom prst="rect">
            <a:avLst/>
          </a:prstGeom>
          <a:noFill/>
        </p:spPr>
        <p:txBody>
          <a:bodyPr wrap="square" lIns="0" tIns="18288" rIns="0" bIns="18288" anchor="t">
            <a:spAutoFit/>
          </a:bodyPr>
          <a:lstStyle/>
          <a:p>
            <a:pPr algn="l"/>
            <a:r>
              <a:rPr lang="en-US" sz="2200" b="1" i="0">
                <a:solidFill>
                  <a:srgbClr val="FFFFFF"/>
                </a:solidFill>
                <a:latin typeface="Open Sans ExtraBold"/>
              </a:rPr>
              <a:t>03</a:t>
            </a:r>
          </a:p>
        </p:txBody>
      </p:sp>
      <p:sp>
        <p:nvSpPr>
          <p:cNvPr id="18" name="TextBox 17"/>
          <p:cNvSpPr txBox="1"/>
          <p:nvPr/>
        </p:nvSpPr>
        <p:spPr>
          <a:xfrm>
            <a:off x="8119872" y="2944368"/>
            <a:ext cx="2651760" cy="252377"/>
          </a:xfrm>
          <a:prstGeom prst="rect">
            <a:avLst/>
          </a:prstGeom>
          <a:noFill/>
        </p:spPr>
        <p:txBody>
          <a:bodyPr wrap="square" lIns="0" tIns="18288" rIns="0" bIns="18288" anchor="t">
            <a:spAutoFit/>
          </a:bodyPr>
          <a:lstStyle/>
          <a:p>
            <a:pPr algn="l"/>
            <a:r>
              <a:rPr lang="en-US" sz="1400" b="1" i="0">
                <a:solidFill>
                  <a:srgbClr val="FFFFFF"/>
                </a:solidFill>
                <a:latin typeface="Open Sans ExtraBold"/>
              </a:rPr>
              <a:t>Avtomobilska znamka</a:t>
            </a:r>
          </a:p>
        </p:txBody>
      </p:sp>
      <p:sp>
        <p:nvSpPr>
          <p:cNvPr id="19" name="TextBox 18"/>
          <p:cNvSpPr txBox="1"/>
          <p:nvPr/>
        </p:nvSpPr>
        <p:spPr>
          <a:xfrm>
            <a:off x="8119872" y="3364992"/>
            <a:ext cx="2651760" cy="844847"/>
          </a:xfrm>
          <a:prstGeom prst="rect">
            <a:avLst/>
          </a:prstGeom>
          <a:noFill/>
        </p:spPr>
        <p:txBody>
          <a:bodyPr wrap="square" lIns="0" tIns="18288" rIns="0" bIns="18288" anchor="t">
            <a:spAutoFit/>
          </a:bodyPr>
          <a:lstStyle/>
          <a:p>
            <a:pPr algn="l"/>
            <a:r>
              <a:rPr lang="en-US" sz="1050" b="0" i="0">
                <a:solidFill>
                  <a:srgbClr val="FFFFFF"/>
                </a:solidFill>
                <a:latin typeface="Open Sans Light"/>
              </a:rPr>
              <a:t>Lastnik po nakupu leta dolgo sliši samo servis. Vprašanje za vsakega, ki prodaja izdelek z dolgo življenjsko dobo: kdaj ste lastnikom nazadnje ponudili kaj, česar servis ne zna zaračunati?</a:t>
            </a:r>
          </a:p>
        </p:txBody>
      </p:sp>
      <p:sp>
        <p:nvSpPr>
          <p:cNvPr id="20" name="TextBox 19"/>
          <p:cNvSpPr txBox="1"/>
          <p:nvPr/>
        </p:nvSpPr>
        <p:spPr>
          <a:xfrm>
            <a:off x="8119872" y="4729764"/>
            <a:ext cx="2651760" cy="390876"/>
          </a:xfrm>
          <a:prstGeom prst="rect">
            <a:avLst/>
          </a:prstGeom>
          <a:noFill/>
        </p:spPr>
        <p:txBody>
          <a:bodyPr wrap="square" lIns="0" tIns="18288" rIns="0" bIns="18288" anchor="b">
            <a:spAutoFit/>
          </a:bodyPr>
          <a:lstStyle/>
          <a:p>
            <a:pPr algn="l"/>
            <a:r>
              <a:rPr lang="en-US" sz="1150" b="1" i="0">
                <a:solidFill>
                  <a:srgbClr val="3CC9D8"/>
                </a:solidFill>
                <a:latin typeface="Open Sans ExtraBold"/>
              </a:rPr>
              <a:t>Razlog za obisk, ki ga noben odstotek ne kupi.</a:t>
            </a:r>
          </a:p>
        </p:txBody>
      </p:sp>
      <p:sp>
        <p:nvSpPr>
          <p:cNvPr id="21" name="Rectangle 20"/>
          <p:cNvSpPr/>
          <p:nvPr/>
        </p:nvSpPr>
        <p:spPr>
          <a:xfrm>
            <a:off x="1261872" y="565099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1444751" y="5832800"/>
            <a:ext cx="1737360" cy="221599"/>
          </a:xfrm>
          <a:prstGeom prst="rect">
            <a:avLst/>
          </a:prstGeom>
          <a:noFill/>
        </p:spPr>
        <p:txBody>
          <a:bodyPr wrap="square" lIns="0" tIns="18288" rIns="0" bIns="18288" anchor="ctr">
            <a:spAutoFit/>
          </a:bodyPr>
          <a:lstStyle/>
          <a:p>
            <a:pPr algn="l"/>
            <a:r>
              <a:rPr lang="en-US" sz="1200" b="1" i="0">
                <a:solidFill>
                  <a:srgbClr val="2266CC"/>
                </a:solidFill>
                <a:latin typeface="Open Sans ExtraBold"/>
              </a:rPr>
              <a:t>Bank of America</a:t>
            </a:r>
          </a:p>
        </p:txBody>
      </p:sp>
      <p:sp>
        <p:nvSpPr>
          <p:cNvPr id="23" name="TextBox 22"/>
          <p:cNvSpPr txBox="1"/>
          <p:nvPr/>
        </p:nvSpPr>
        <p:spPr>
          <a:xfrm>
            <a:off x="3182112" y="5732773"/>
            <a:ext cx="7790688" cy="421654"/>
          </a:xfrm>
          <a:prstGeom prst="rect">
            <a:avLst/>
          </a:prstGeom>
          <a:noFill/>
        </p:spPr>
        <p:txBody>
          <a:bodyPr wrap="square" lIns="0" tIns="18288" rIns="0" bIns="18288" anchor="ctr">
            <a:spAutoFit/>
          </a:bodyPr>
          <a:lstStyle/>
          <a:p>
            <a:pPr algn="l"/>
            <a:r>
              <a:rPr lang="en-US" sz="1250" b="0" i="0">
                <a:solidFill>
                  <a:srgbClr val="242627"/>
                </a:solidFill>
                <a:latin typeface="Open Sans Light"/>
              </a:rPr>
              <a:t>okrog 30 % članov programa v prvih 30 dneh doda še en produkt. Številka je vezana na dogodek, ne na status – zato je zanimivejša od števila članov.</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183127"/>
          </a:xfrm>
          <a:prstGeom prst="rect">
            <a:avLst/>
          </a:prstGeom>
          <a:noFill/>
        </p:spPr>
        <p:txBody>
          <a:bodyPr wrap="square" lIns="0" tIns="18288" rIns="0" bIns="18288" anchor="t">
            <a:spAutoFit/>
          </a:bodyPr>
          <a:lstStyle/>
          <a:p>
            <a:pPr algn="r"/>
            <a:r>
              <a:rPr lang="en-US" sz="950" b="1" i="0">
                <a:solidFill>
                  <a:srgbClr val="9AA3AE"/>
                </a:solidFill>
                <a:latin typeface="Open Sans ExtraBold"/>
              </a:rPr>
              <a:t>03 · SISTEM ODNOSA</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lang="en-US" sz="3000" b="1" i="0">
                <a:solidFill>
                  <a:srgbClr val="2266CC"/>
                </a:solidFill>
                <a:latin typeface="Open Sans ExtraBold"/>
              </a:rPr>
              <a:t>Sistem odnosa,</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lang="en-US" sz="3000" b="1" i="0">
                <a:solidFill>
                  <a:srgbClr val="242627"/>
                </a:solidFill>
                <a:latin typeface="Open Sans ExtraBold"/>
              </a:rPr>
              <a:t>ne modul na blagajni</a:t>
            </a:r>
          </a:p>
        </p:txBody>
      </p:sp>
      <p:sp>
        <p:nvSpPr>
          <p:cNvPr id="5" name="TextBox 4"/>
          <p:cNvSpPr txBox="1"/>
          <p:nvPr/>
        </p:nvSpPr>
        <p:spPr>
          <a:xfrm>
            <a:off x="1261872" y="1691640"/>
            <a:ext cx="9710928" cy="236988"/>
          </a:xfrm>
          <a:prstGeom prst="rect">
            <a:avLst/>
          </a:prstGeom>
          <a:noFill/>
        </p:spPr>
        <p:txBody>
          <a:bodyPr wrap="square" lIns="0" tIns="18288" rIns="0" bIns="18288" anchor="t">
            <a:spAutoFit/>
          </a:bodyPr>
          <a:lstStyle/>
          <a:p>
            <a:pPr algn="l"/>
            <a:r>
              <a:rPr lang="en-US" sz="1300" b="0" i="0">
                <a:solidFill>
                  <a:srgbClr val="5C626B"/>
                </a:solidFill>
                <a:latin typeface="Open Sans Light"/>
              </a:rPr>
              <a:t>Program zvestobe, ki živi v enem blagajniškem sistemu, zna le tisto, kar zna blagajna. Sistem odnosa loči tri plasti.</a:t>
            </a:r>
          </a:p>
        </p:txBody>
      </p:sp>
      <p:sp>
        <p:nvSpPr>
          <p:cNvPr id="6" name="TextBox 5"/>
          <p:cNvSpPr txBox="1"/>
          <p:nvPr/>
        </p:nvSpPr>
        <p:spPr>
          <a:xfrm>
            <a:off x="1261872" y="2331720"/>
            <a:ext cx="2932176" cy="206210"/>
          </a:xfrm>
          <a:prstGeom prst="rect">
            <a:avLst/>
          </a:prstGeom>
          <a:noFill/>
        </p:spPr>
        <p:txBody>
          <a:bodyPr wrap="square" lIns="0" tIns="18288" rIns="0" bIns="18288" anchor="t">
            <a:spAutoFit/>
          </a:bodyPr>
          <a:lstStyle/>
          <a:p>
            <a:pPr algn="ctr"/>
            <a:r>
              <a:rPr lang="en-US" sz="1100" b="1" i="0">
                <a:solidFill>
                  <a:srgbClr val="2266CC"/>
                </a:solidFill>
                <a:latin typeface="Open Sans ExtraBold"/>
              </a:rPr>
              <a:t>Open Loyalty</a:t>
            </a:r>
          </a:p>
        </p:txBody>
      </p:sp>
      <p:sp>
        <p:nvSpPr>
          <p:cNvPr id="7" name="Rectangle 6"/>
          <p:cNvSpPr/>
          <p:nvPr/>
        </p:nvSpPr>
        <p:spPr>
          <a:xfrm>
            <a:off x="1261872" y="2697480"/>
            <a:ext cx="2932176" cy="2148840"/>
          </a:xfrm>
          <a:prstGeom prst="rect">
            <a:avLst/>
          </a:prstGeom>
          <a:solidFill>
            <a:srgbClr val="5B9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463039" y="2807208"/>
            <a:ext cx="914400" cy="406265"/>
          </a:xfrm>
          <a:prstGeom prst="rect">
            <a:avLst/>
          </a:prstGeom>
          <a:noFill/>
        </p:spPr>
        <p:txBody>
          <a:bodyPr wrap="square" lIns="0" tIns="18288" rIns="0" bIns="18288" anchor="t">
            <a:spAutoFit/>
          </a:bodyPr>
          <a:lstStyle/>
          <a:p>
            <a:pPr algn="l"/>
            <a:r>
              <a:rPr lang="en-US" sz="2400" b="1" i="0">
                <a:solidFill>
                  <a:srgbClr val="FFFFFF"/>
                </a:solidFill>
                <a:latin typeface="Open Sans ExtraBold"/>
              </a:rPr>
              <a:t>01</a:t>
            </a:r>
          </a:p>
        </p:txBody>
      </p:sp>
      <p:sp>
        <p:nvSpPr>
          <p:cNvPr id="9" name="TextBox 8"/>
          <p:cNvSpPr txBox="1"/>
          <p:nvPr/>
        </p:nvSpPr>
        <p:spPr>
          <a:xfrm>
            <a:off x="1463039" y="3246120"/>
            <a:ext cx="2529840" cy="252377"/>
          </a:xfrm>
          <a:prstGeom prst="rect">
            <a:avLst/>
          </a:prstGeom>
          <a:noFill/>
        </p:spPr>
        <p:txBody>
          <a:bodyPr wrap="square" lIns="0" tIns="18288" rIns="0" bIns="18288" anchor="t">
            <a:spAutoFit/>
          </a:bodyPr>
          <a:lstStyle/>
          <a:p>
            <a:pPr algn="l"/>
            <a:r>
              <a:rPr lang="en-US" sz="1400" b="1" i="0">
                <a:solidFill>
                  <a:srgbClr val="FFFFFF"/>
                </a:solidFill>
                <a:latin typeface="Open Sans ExtraBold"/>
              </a:rPr>
              <a:t>Pogon zvestobe</a:t>
            </a:r>
          </a:p>
        </p:txBody>
      </p:sp>
      <p:sp>
        <p:nvSpPr>
          <p:cNvPr id="10" name="TextBox 9"/>
          <p:cNvSpPr txBox="1"/>
          <p:nvPr/>
        </p:nvSpPr>
        <p:spPr>
          <a:xfrm>
            <a:off x="1463039" y="3721608"/>
            <a:ext cx="2529840" cy="596061"/>
          </a:xfrm>
          <a:prstGeom prst="rect">
            <a:avLst/>
          </a:prstGeom>
          <a:noFill/>
        </p:spPr>
        <p:txBody>
          <a:bodyPr wrap="square" lIns="0" tIns="18288" rIns="0" bIns="18288" anchor="t">
            <a:spAutoFit/>
          </a:bodyPr>
          <a:lstStyle/>
          <a:p>
            <a:pPr algn="l"/>
            <a:r>
              <a:rPr lang="en-US" sz="1100" b="1" i="0">
                <a:solidFill>
                  <a:srgbClr val="FFFFFF"/>
                </a:solidFill>
                <a:latin typeface="Open Sans ExtraBold"/>
              </a:rPr>
              <a:t>•  </a:t>
            </a:r>
            <a:r>
              <a:rPr lang="en-US" sz="1100" b="0" i="0">
                <a:solidFill>
                  <a:srgbClr val="FFFFFF"/>
                </a:solidFill>
                <a:latin typeface="Open Sans Light"/>
              </a:rPr>
              <a:t>pravila in vedenja, ki se nagrajujejo</a:t>
            </a:r>
          </a:p>
          <a:p>
            <a:pPr algn="l">
              <a:spcBef>
                <a:spcPts val="200"/>
              </a:spcBef>
            </a:pPr>
            <a:r>
              <a:rPr lang="en-US" sz="1100" b="1" i="0">
                <a:solidFill>
                  <a:srgbClr val="FFFFFF"/>
                </a:solidFill>
                <a:latin typeface="Open Sans ExtraBold"/>
              </a:rPr>
              <a:t>•  </a:t>
            </a:r>
            <a:r>
              <a:rPr lang="en-US" sz="1100" b="0" i="0">
                <a:solidFill>
                  <a:srgbClr val="FFFFFF"/>
                </a:solidFill>
                <a:latin typeface="Open Sans Light"/>
              </a:rPr>
              <a:t>točke, statusi, nagrade</a:t>
            </a:r>
          </a:p>
          <a:p>
            <a:pPr algn="l">
              <a:spcBef>
                <a:spcPts val="200"/>
              </a:spcBef>
            </a:pPr>
            <a:r>
              <a:rPr lang="en-US" sz="1100" b="1" i="0">
                <a:solidFill>
                  <a:srgbClr val="FFFFFF"/>
                </a:solidFill>
                <a:latin typeface="Open Sans ExtraBold"/>
              </a:rPr>
              <a:t>•  </a:t>
            </a:r>
            <a:r>
              <a:rPr lang="en-US" sz="1100" b="0" i="0">
                <a:solidFill>
                  <a:srgbClr val="FFFFFF"/>
                </a:solidFill>
                <a:latin typeface="Open Sans Light"/>
              </a:rPr>
              <a:t>ena pravila za vse trge in kanale</a:t>
            </a:r>
          </a:p>
        </p:txBody>
      </p:sp>
      <p:sp>
        <p:nvSpPr>
          <p:cNvPr id="11" name="Chevron 10"/>
          <p:cNvSpPr/>
          <p:nvPr/>
        </p:nvSpPr>
        <p:spPr>
          <a:xfrm>
            <a:off x="4322064" y="3579876"/>
            <a:ext cx="201168" cy="384048"/>
          </a:xfrm>
          <a:prstGeom prst="chevron">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651248" y="2331720"/>
            <a:ext cx="2932176" cy="206210"/>
          </a:xfrm>
          <a:prstGeom prst="rect">
            <a:avLst/>
          </a:prstGeom>
          <a:noFill/>
        </p:spPr>
        <p:txBody>
          <a:bodyPr wrap="square" lIns="0" tIns="18288" rIns="0" bIns="18288" anchor="t">
            <a:spAutoFit/>
          </a:bodyPr>
          <a:lstStyle/>
          <a:p>
            <a:pPr algn="ctr"/>
            <a:r>
              <a:rPr lang="en-US" sz="1100" b="1" i="0">
                <a:solidFill>
                  <a:srgbClr val="2266CC"/>
                </a:solidFill>
                <a:latin typeface="Open Sans ExtraBold"/>
              </a:rPr>
              <a:t>SAP Engagement Cloud</a:t>
            </a:r>
          </a:p>
        </p:txBody>
      </p:sp>
      <p:sp>
        <p:nvSpPr>
          <p:cNvPr id="13" name="Rectangle 12"/>
          <p:cNvSpPr/>
          <p:nvPr/>
        </p:nvSpPr>
        <p:spPr>
          <a:xfrm>
            <a:off x="4651248" y="2697480"/>
            <a:ext cx="2932176" cy="214884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4852416" y="2807208"/>
            <a:ext cx="914400" cy="406265"/>
          </a:xfrm>
          <a:prstGeom prst="rect">
            <a:avLst/>
          </a:prstGeom>
          <a:noFill/>
        </p:spPr>
        <p:txBody>
          <a:bodyPr wrap="square" lIns="0" tIns="18288" rIns="0" bIns="18288" anchor="t">
            <a:spAutoFit/>
          </a:bodyPr>
          <a:lstStyle/>
          <a:p>
            <a:pPr algn="l"/>
            <a:r>
              <a:rPr lang="en-US" sz="2400" b="1" i="0">
                <a:solidFill>
                  <a:srgbClr val="FFFFFF"/>
                </a:solidFill>
                <a:latin typeface="Open Sans ExtraBold"/>
              </a:rPr>
              <a:t>02</a:t>
            </a:r>
          </a:p>
        </p:txBody>
      </p:sp>
      <p:sp>
        <p:nvSpPr>
          <p:cNvPr id="15" name="TextBox 14"/>
          <p:cNvSpPr txBox="1"/>
          <p:nvPr/>
        </p:nvSpPr>
        <p:spPr>
          <a:xfrm>
            <a:off x="4852416" y="3246120"/>
            <a:ext cx="2529840" cy="467820"/>
          </a:xfrm>
          <a:prstGeom prst="rect">
            <a:avLst/>
          </a:prstGeom>
          <a:noFill/>
        </p:spPr>
        <p:txBody>
          <a:bodyPr wrap="square" lIns="0" tIns="18288" rIns="0" bIns="18288" anchor="t">
            <a:spAutoFit/>
          </a:bodyPr>
          <a:lstStyle/>
          <a:p>
            <a:pPr algn="l"/>
            <a:r>
              <a:rPr lang="en-US" sz="1400" b="1" i="0">
                <a:solidFill>
                  <a:srgbClr val="FFFFFF"/>
                </a:solidFill>
                <a:latin typeface="Open Sans ExtraBold"/>
              </a:rPr>
              <a:t>Komunikacija in personalizacija</a:t>
            </a:r>
          </a:p>
        </p:txBody>
      </p:sp>
      <p:sp>
        <p:nvSpPr>
          <p:cNvPr id="16" name="TextBox 15"/>
          <p:cNvSpPr txBox="1"/>
          <p:nvPr/>
        </p:nvSpPr>
        <p:spPr>
          <a:xfrm>
            <a:off x="4852416" y="3721608"/>
            <a:ext cx="2529840" cy="596061"/>
          </a:xfrm>
          <a:prstGeom prst="rect">
            <a:avLst/>
          </a:prstGeom>
          <a:noFill/>
        </p:spPr>
        <p:txBody>
          <a:bodyPr wrap="square" lIns="0" tIns="18288" rIns="0" bIns="18288" anchor="t">
            <a:spAutoFit/>
          </a:bodyPr>
          <a:lstStyle/>
          <a:p>
            <a:pPr algn="l"/>
            <a:r>
              <a:rPr lang="en-US" sz="1100" b="1" i="0">
                <a:solidFill>
                  <a:srgbClr val="FFFFFF"/>
                </a:solidFill>
                <a:latin typeface="Open Sans ExtraBold"/>
              </a:rPr>
              <a:t>•  </a:t>
            </a:r>
            <a:r>
              <a:rPr lang="en-US" sz="1100" b="0" i="0">
                <a:solidFill>
                  <a:srgbClr val="FFFFFF"/>
                </a:solidFill>
                <a:latin typeface="Open Sans Light"/>
              </a:rPr>
              <a:t>sporočilo teden dni po nakupu</a:t>
            </a:r>
          </a:p>
          <a:p>
            <a:pPr algn="l">
              <a:spcBef>
                <a:spcPts val="200"/>
              </a:spcBef>
            </a:pPr>
            <a:r>
              <a:rPr lang="en-US" sz="1100" b="1" i="0">
                <a:solidFill>
                  <a:srgbClr val="FFFFFF"/>
                </a:solidFill>
                <a:latin typeface="Open Sans ExtraBold"/>
              </a:rPr>
              <a:t>•  </a:t>
            </a:r>
            <a:r>
              <a:rPr lang="en-US" sz="1100" b="0" i="0">
                <a:solidFill>
                  <a:srgbClr val="FFFFFF"/>
                </a:solidFill>
                <a:latin typeface="Open Sans Light"/>
              </a:rPr>
              <a:t>e-pošta, push, SMS, spletna stran</a:t>
            </a:r>
          </a:p>
          <a:p>
            <a:pPr algn="l">
              <a:spcBef>
                <a:spcPts val="200"/>
              </a:spcBef>
            </a:pPr>
            <a:r>
              <a:rPr lang="en-US" sz="1100" b="1" i="0">
                <a:solidFill>
                  <a:srgbClr val="FFFFFF"/>
                </a:solidFill>
                <a:latin typeface="Open Sans ExtraBold"/>
              </a:rPr>
              <a:t>•  </a:t>
            </a:r>
            <a:r>
              <a:rPr lang="en-US" sz="1100" b="0" i="0">
                <a:solidFill>
                  <a:srgbClr val="FFFFFF"/>
                </a:solidFill>
                <a:latin typeface="Open Sans Light"/>
              </a:rPr>
              <a:t>segmenti in kontrolne skupine</a:t>
            </a:r>
          </a:p>
        </p:txBody>
      </p:sp>
      <p:sp>
        <p:nvSpPr>
          <p:cNvPr id="17" name="Chevron 16"/>
          <p:cNvSpPr/>
          <p:nvPr/>
        </p:nvSpPr>
        <p:spPr>
          <a:xfrm>
            <a:off x="7711440" y="3579876"/>
            <a:ext cx="201168" cy="384048"/>
          </a:xfrm>
          <a:prstGeom prst="chevron">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040624" y="2331720"/>
            <a:ext cx="2932176" cy="206210"/>
          </a:xfrm>
          <a:prstGeom prst="rect">
            <a:avLst/>
          </a:prstGeom>
          <a:noFill/>
        </p:spPr>
        <p:txBody>
          <a:bodyPr wrap="square" lIns="0" tIns="18288" rIns="0" bIns="18288" anchor="t">
            <a:spAutoFit/>
          </a:bodyPr>
          <a:lstStyle/>
          <a:p>
            <a:pPr algn="ctr"/>
            <a:r>
              <a:rPr lang="en-US" sz="1100" b="1" i="0">
                <a:solidFill>
                  <a:srgbClr val="2266CC"/>
                </a:solidFill>
                <a:latin typeface="Open Sans ExtraBold"/>
              </a:rPr>
              <a:t>POS · e-trgovina · app · wallet</a:t>
            </a:r>
          </a:p>
        </p:txBody>
      </p:sp>
      <p:sp>
        <p:nvSpPr>
          <p:cNvPr id="19" name="Rectangle 18"/>
          <p:cNvSpPr/>
          <p:nvPr/>
        </p:nvSpPr>
        <p:spPr>
          <a:xfrm>
            <a:off x="8040624" y="2697480"/>
            <a:ext cx="2932176" cy="2148840"/>
          </a:xfrm>
          <a:prstGeom prst="rect">
            <a:avLst/>
          </a:prstGeom>
          <a:solidFill>
            <a:srgbClr val="3CC9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8241792" y="2807208"/>
            <a:ext cx="914400" cy="406265"/>
          </a:xfrm>
          <a:prstGeom prst="rect">
            <a:avLst/>
          </a:prstGeom>
          <a:noFill/>
        </p:spPr>
        <p:txBody>
          <a:bodyPr wrap="square" lIns="0" tIns="18288" rIns="0" bIns="18288" anchor="t">
            <a:spAutoFit/>
          </a:bodyPr>
          <a:lstStyle/>
          <a:p>
            <a:pPr algn="l"/>
            <a:r>
              <a:rPr lang="en-US" sz="2400" b="1" i="0">
                <a:solidFill>
                  <a:srgbClr val="FFFFFF"/>
                </a:solidFill>
                <a:latin typeface="Open Sans ExtraBold"/>
              </a:rPr>
              <a:t>03</a:t>
            </a:r>
          </a:p>
        </p:txBody>
      </p:sp>
      <p:sp>
        <p:nvSpPr>
          <p:cNvPr id="21" name="TextBox 20"/>
          <p:cNvSpPr txBox="1"/>
          <p:nvPr/>
        </p:nvSpPr>
        <p:spPr>
          <a:xfrm>
            <a:off x="8241792" y="3246120"/>
            <a:ext cx="2529840" cy="252377"/>
          </a:xfrm>
          <a:prstGeom prst="rect">
            <a:avLst/>
          </a:prstGeom>
          <a:noFill/>
        </p:spPr>
        <p:txBody>
          <a:bodyPr wrap="square" lIns="0" tIns="18288" rIns="0" bIns="18288" anchor="t">
            <a:spAutoFit/>
          </a:bodyPr>
          <a:lstStyle/>
          <a:p>
            <a:pPr algn="l"/>
            <a:r>
              <a:rPr lang="en-US" sz="1400" b="1" i="0">
                <a:solidFill>
                  <a:srgbClr val="FFFFFF"/>
                </a:solidFill>
                <a:latin typeface="Open Sans ExtraBold"/>
              </a:rPr>
              <a:t>Stične točke</a:t>
            </a:r>
          </a:p>
        </p:txBody>
      </p:sp>
      <p:sp>
        <p:nvSpPr>
          <p:cNvPr id="22" name="TextBox 21"/>
          <p:cNvSpPr txBox="1"/>
          <p:nvPr/>
        </p:nvSpPr>
        <p:spPr>
          <a:xfrm>
            <a:off x="8241792" y="3721608"/>
            <a:ext cx="2529840" cy="596061"/>
          </a:xfrm>
          <a:prstGeom prst="rect">
            <a:avLst/>
          </a:prstGeom>
          <a:noFill/>
        </p:spPr>
        <p:txBody>
          <a:bodyPr wrap="square" lIns="0" tIns="18288" rIns="0" bIns="18288" anchor="t">
            <a:spAutoFit/>
          </a:bodyPr>
          <a:lstStyle/>
          <a:p>
            <a:pPr algn="l"/>
            <a:r>
              <a:rPr lang="en-US" sz="1100" b="1" i="0">
                <a:solidFill>
                  <a:srgbClr val="FFFFFF"/>
                </a:solidFill>
                <a:latin typeface="Open Sans ExtraBold"/>
              </a:rPr>
              <a:t>•  </a:t>
            </a:r>
            <a:r>
              <a:rPr lang="en-US" sz="1100" b="0" i="0">
                <a:solidFill>
                  <a:srgbClr val="FFFFFF"/>
                </a:solidFill>
                <a:latin typeface="Open Sans Light"/>
              </a:rPr>
              <a:t>kupec zbira in unovčuje kjerkoli</a:t>
            </a:r>
          </a:p>
          <a:p>
            <a:pPr algn="l">
              <a:spcBef>
                <a:spcPts val="200"/>
              </a:spcBef>
            </a:pPr>
            <a:r>
              <a:rPr lang="en-US" sz="1100" b="1" i="0">
                <a:solidFill>
                  <a:srgbClr val="FFFFFF"/>
                </a:solidFill>
                <a:latin typeface="Open Sans ExtraBold"/>
              </a:rPr>
              <a:t>•  </a:t>
            </a:r>
            <a:r>
              <a:rPr lang="en-US" sz="1100" b="0" i="0">
                <a:solidFill>
                  <a:srgbClr val="FFFFFF"/>
                </a:solidFill>
                <a:latin typeface="Open Sans Light"/>
              </a:rPr>
              <a:t>en profil, ena zgodovina</a:t>
            </a:r>
          </a:p>
          <a:p>
            <a:pPr algn="l">
              <a:spcBef>
                <a:spcPts val="200"/>
              </a:spcBef>
            </a:pPr>
            <a:r>
              <a:rPr lang="en-US" sz="1100" b="1" i="0">
                <a:solidFill>
                  <a:srgbClr val="FFFFFF"/>
                </a:solidFill>
                <a:latin typeface="Open Sans ExtraBold"/>
              </a:rPr>
              <a:t>•  </a:t>
            </a:r>
            <a:r>
              <a:rPr lang="en-US" sz="1100" b="0" i="0">
                <a:solidFill>
                  <a:srgbClr val="FFFFFF"/>
                </a:solidFill>
                <a:latin typeface="Open Sans Light"/>
              </a:rPr>
              <a:t>blagajna ostane blagajna</a:t>
            </a:r>
          </a:p>
        </p:txBody>
      </p:sp>
      <p:sp>
        <p:nvSpPr>
          <p:cNvPr id="23" name="Rectangle 22"/>
          <p:cNvSpPr/>
          <p:nvPr/>
        </p:nvSpPr>
        <p:spPr>
          <a:xfrm>
            <a:off x="1261872" y="5120640"/>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TextBox 23"/>
          <p:cNvSpPr txBox="1"/>
          <p:nvPr/>
        </p:nvSpPr>
        <p:spPr>
          <a:xfrm>
            <a:off x="1444751" y="5302448"/>
            <a:ext cx="1737360" cy="221599"/>
          </a:xfrm>
          <a:prstGeom prst="rect">
            <a:avLst/>
          </a:prstGeom>
          <a:noFill/>
        </p:spPr>
        <p:txBody>
          <a:bodyPr wrap="square" lIns="0" tIns="18288" rIns="0" bIns="18288" anchor="ctr">
            <a:spAutoFit/>
          </a:bodyPr>
          <a:lstStyle/>
          <a:p>
            <a:pPr algn="l"/>
            <a:r>
              <a:rPr lang="en-US" sz="1200" b="1" i="0">
                <a:solidFill>
                  <a:srgbClr val="2266CC"/>
                </a:solidFill>
                <a:latin typeface="Open Sans ExtraBold"/>
              </a:rPr>
              <a:t>Iz prakse</a:t>
            </a:r>
          </a:p>
        </p:txBody>
      </p:sp>
      <p:sp>
        <p:nvSpPr>
          <p:cNvPr id="25" name="TextBox 24"/>
          <p:cNvSpPr txBox="1"/>
          <p:nvPr/>
        </p:nvSpPr>
        <p:spPr>
          <a:xfrm>
            <a:off x="3182112" y="5202421"/>
            <a:ext cx="7790688" cy="421654"/>
          </a:xfrm>
          <a:prstGeom prst="rect">
            <a:avLst/>
          </a:prstGeom>
          <a:noFill/>
        </p:spPr>
        <p:txBody>
          <a:bodyPr wrap="square" lIns="0" tIns="18288" rIns="0" bIns="18288" anchor="ctr">
            <a:spAutoFit/>
          </a:bodyPr>
          <a:lstStyle/>
          <a:p>
            <a:pPr algn="l"/>
            <a:r>
              <a:rPr lang="en-US" sz="1250" b="0" i="0">
                <a:solidFill>
                  <a:srgbClr val="242627"/>
                </a:solidFill>
                <a:latin typeface="Open Sans Light"/>
              </a:rPr>
              <a:t>Program zvestobe enega trgovca na treh trgih selimo na ločen pogon. Prej je vsaka sprememba pravil zahtevala tri projekte – enega za vsak trg in njegov blagajniški sistem. Po selitvi bo zadoščal en.</a:t>
            </a:r>
          </a:p>
        </p:txBody>
      </p:sp>
      <p:sp>
        <p:nvSpPr>
          <p:cNvPr id="26" name="TextBox 25"/>
          <p:cNvSpPr txBox="1"/>
          <p:nvPr/>
        </p:nvSpPr>
        <p:spPr>
          <a:xfrm>
            <a:off x="1261872" y="6004139"/>
            <a:ext cx="9710928" cy="244682"/>
          </a:xfrm>
          <a:prstGeom prst="rect">
            <a:avLst/>
          </a:prstGeom>
          <a:noFill/>
        </p:spPr>
        <p:txBody>
          <a:bodyPr wrap="square" lIns="0" tIns="18288" rIns="0" bIns="18288" anchor="ctr">
            <a:spAutoFit/>
          </a:bodyPr>
          <a:lstStyle/>
          <a:p>
            <a:pPr algn="l"/>
            <a:r>
              <a:rPr lang="en-US" sz="1350" b="1" i="0">
                <a:solidFill>
                  <a:srgbClr val="2266CC"/>
                </a:solidFill>
                <a:latin typeface="Open Sans ExtraBold"/>
              </a:rPr>
              <a:t>Napaka je v vrstnem redu. Kdor začne s »kateri modul kupimo«, dobi pravila, ki jih modul zna izvesti.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5486400" y="274320"/>
            <a:ext cx="5486400" cy="183127"/>
          </a:xfrm>
          <a:prstGeom prst="rect">
            <a:avLst/>
          </a:prstGeom>
          <a:noFill/>
        </p:spPr>
        <p:txBody>
          <a:bodyPr wrap="square" lIns="0" tIns="18288" rIns="0" bIns="18288" anchor="t">
            <a:spAutoFit/>
          </a:bodyPr>
          <a:lstStyle/>
          <a:p>
            <a:pPr algn="r"/>
            <a:r>
              <a:rPr lang="en-US" sz="950" b="1" i="0">
                <a:solidFill>
                  <a:srgbClr val="9AA3AE"/>
                </a:solidFill>
                <a:latin typeface="Open Sans ExtraBold"/>
              </a:rPr>
              <a:t>03 · SISTEM ODNOSA</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lang="en-US" sz="3000" b="1" i="0">
                <a:solidFill>
                  <a:srgbClr val="2266CC"/>
                </a:solidFill>
                <a:latin typeface="Open Sans ExtraBold"/>
              </a:rPr>
              <a:t>Osebno da,</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lang="en-US" sz="3000" b="1" i="0">
                <a:solidFill>
                  <a:srgbClr val="242627"/>
                </a:solidFill>
                <a:latin typeface="Open Sans ExtraBold"/>
              </a:rPr>
              <a:t>vsiljivo ne</a:t>
            </a:r>
          </a:p>
        </p:txBody>
      </p:sp>
      <p:sp>
        <p:nvSpPr>
          <p:cNvPr id="5" name="TextBox 4"/>
          <p:cNvSpPr txBox="1"/>
          <p:nvPr/>
        </p:nvSpPr>
        <p:spPr>
          <a:xfrm>
            <a:off x="1261872" y="1691640"/>
            <a:ext cx="9710928" cy="236988"/>
          </a:xfrm>
          <a:prstGeom prst="rect">
            <a:avLst/>
          </a:prstGeom>
          <a:noFill/>
        </p:spPr>
        <p:txBody>
          <a:bodyPr wrap="square" lIns="0" tIns="18288" rIns="0" bIns="18288" anchor="t">
            <a:spAutoFit/>
          </a:bodyPr>
          <a:lstStyle/>
          <a:p>
            <a:pPr algn="l"/>
            <a:r>
              <a:rPr lang="en-US" sz="1300" b="0" i="0">
                <a:solidFill>
                  <a:srgbClr val="5C626B"/>
                </a:solidFill>
                <a:latin typeface="Open Sans Light"/>
              </a:rPr>
              <a:t>Nič od tega ni brezplačno in samoumevno dobro. Več veste – bolj morate paziti, kaj s tem pokažete.</a:t>
            </a:r>
          </a:p>
        </p:txBody>
      </p:sp>
      <p:sp>
        <p:nvSpPr>
          <p:cNvPr id="6" name="Rectangle 5"/>
          <p:cNvSpPr/>
          <p:nvPr/>
        </p:nvSpPr>
        <p:spPr>
          <a:xfrm>
            <a:off x="1261872" y="2468880"/>
            <a:ext cx="4709160" cy="292608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ectangle 6"/>
          <p:cNvSpPr/>
          <p:nvPr/>
        </p:nvSpPr>
        <p:spPr>
          <a:xfrm>
            <a:off x="1261872" y="2468880"/>
            <a:ext cx="4709160" cy="54864"/>
          </a:xfrm>
          <a:prstGeom prst="rect">
            <a:avLst/>
          </a:prstGeom>
          <a:solidFill>
            <a:srgbClr val="9AA3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536192" y="2697480"/>
            <a:ext cx="4160520" cy="283154"/>
          </a:xfrm>
          <a:prstGeom prst="rect">
            <a:avLst/>
          </a:prstGeom>
          <a:noFill/>
        </p:spPr>
        <p:txBody>
          <a:bodyPr wrap="square" lIns="0" tIns="18288" rIns="0" bIns="18288" anchor="t">
            <a:spAutoFit/>
          </a:bodyPr>
          <a:lstStyle/>
          <a:p>
            <a:pPr algn="l"/>
            <a:r>
              <a:rPr lang="en-US" sz="1600" b="1" i="0">
                <a:solidFill>
                  <a:srgbClr val="242627"/>
                </a:solidFill>
                <a:latin typeface="Open Sans ExtraBold"/>
              </a:rPr>
              <a:t>Kje je meja</a:t>
            </a:r>
          </a:p>
        </p:txBody>
      </p:sp>
      <p:sp>
        <p:nvSpPr>
          <p:cNvPr id="9" name="TextBox 8"/>
          <p:cNvSpPr txBox="1"/>
          <p:nvPr/>
        </p:nvSpPr>
        <p:spPr>
          <a:xfrm>
            <a:off x="1536192" y="3246120"/>
            <a:ext cx="4160520" cy="1562992"/>
          </a:xfrm>
          <a:prstGeom prst="rect">
            <a:avLst/>
          </a:prstGeom>
          <a:noFill/>
        </p:spPr>
        <p:txBody>
          <a:bodyPr wrap="square" lIns="0" tIns="18288" rIns="0" bIns="18288" anchor="t">
            <a:spAutoFit/>
          </a:bodyPr>
          <a:lstStyle/>
          <a:p>
            <a:pPr algn="l"/>
            <a:r>
              <a:rPr lang="en-US" sz="1250" b="1" i="0">
                <a:solidFill>
                  <a:srgbClr val="2165CB"/>
                </a:solidFill>
                <a:latin typeface="Open Sans ExtraBold"/>
              </a:rPr>
              <a:t>•  </a:t>
            </a:r>
            <a:r>
              <a:rPr lang="en-US" sz="1250" b="0" i="0">
                <a:solidFill>
                  <a:srgbClr val="242627"/>
                </a:solidFill>
                <a:latin typeface="Open Sans Light"/>
              </a:rPr>
              <a:t>Nakup gospodinjstva ni prehrana posameznika – recept je lahko preprosto napačen</a:t>
            </a:r>
          </a:p>
          <a:p>
            <a:pPr algn="l">
              <a:spcBef>
                <a:spcPts val="700"/>
              </a:spcBef>
            </a:pPr>
            <a:r>
              <a:rPr lang="en-US" sz="1250" b="1" i="0">
                <a:solidFill>
                  <a:srgbClr val="2165CB"/>
                </a:solidFill>
                <a:latin typeface="Open Sans ExtraBold"/>
              </a:rPr>
              <a:t>•  </a:t>
            </a:r>
            <a:r>
              <a:rPr lang="en-US" sz="1250" b="0" i="0">
                <a:solidFill>
                  <a:srgbClr val="242627"/>
                </a:solidFill>
                <a:latin typeface="Open Sans Light"/>
              </a:rPr>
              <a:t>Iz košarice se sklepa o zdravju in veri; Evropski odbor za varstvo podatkov med primeri izrecno omenja nakup določenih živil</a:t>
            </a:r>
          </a:p>
          <a:p>
            <a:pPr algn="l">
              <a:spcBef>
                <a:spcPts val="700"/>
              </a:spcBef>
            </a:pPr>
            <a:r>
              <a:rPr lang="en-US" sz="1250" b="1" i="0">
                <a:solidFill>
                  <a:srgbClr val="2165CB"/>
                </a:solidFill>
                <a:latin typeface="Open Sans ExtraBold"/>
              </a:rPr>
              <a:t>•  </a:t>
            </a:r>
            <a:r>
              <a:rPr lang="en-US" sz="1250" b="0" i="0">
                <a:solidFill>
                  <a:srgbClr val="242627"/>
                </a:solidFill>
                <a:latin typeface="Open Sans Light"/>
              </a:rPr>
              <a:t>Konfekcijska številka, vezana na prepoznavnega člana, je osebni podatek</a:t>
            </a:r>
          </a:p>
        </p:txBody>
      </p:sp>
      <p:sp>
        <p:nvSpPr>
          <p:cNvPr id="10" name="Rectangle 9"/>
          <p:cNvSpPr/>
          <p:nvPr/>
        </p:nvSpPr>
        <p:spPr>
          <a:xfrm>
            <a:off x="6263640" y="2468880"/>
            <a:ext cx="4709160" cy="292608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6537960" y="2697480"/>
            <a:ext cx="4160520" cy="283154"/>
          </a:xfrm>
          <a:prstGeom prst="rect">
            <a:avLst/>
          </a:prstGeom>
          <a:noFill/>
        </p:spPr>
        <p:txBody>
          <a:bodyPr wrap="square" lIns="0" tIns="18288" rIns="0" bIns="18288" anchor="t">
            <a:spAutoFit/>
          </a:bodyPr>
          <a:lstStyle/>
          <a:p>
            <a:pPr algn="l"/>
            <a:r>
              <a:rPr lang="en-US" sz="1600" b="1" i="0">
                <a:solidFill>
                  <a:srgbClr val="FFFFFF"/>
                </a:solidFill>
                <a:latin typeface="Open Sans ExtraBold"/>
              </a:rPr>
              <a:t>Kaj zahteva sistem odnosa</a:t>
            </a:r>
          </a:p>
        </p:txBody>
      </p:sp>
      <p:sp>
        <p:nvSpPr>
          <p:cNvPr id="12" name="TextBox 11"/>
          <p:cNvSpPr txBox="1"/>
          <p:nvPr/>
        </p:nvSpPr>
        <p:spPr>
          <a:xfrm>
            <a:off x="6537960" y="3246120"/>
            <a:ext cx="4160520" cy="1370632"/>
          </a:xfrm>
          <a:prstGeom prst="rect">
            <a:avLst/>
          </a:prstGeom>
          <a:noFill/>
        </p:spPr>
        <p:txBody>
          <a:bodyPr wrap="square" lIns="0" tIns="18288" rIns="0" bIns="18288" anchor="t">
            <a:spAutoFit/>
          </a:bodyPr>
          <a:lstStyle/>
          <a:p>
            <a:pPr algn="l"/>
            <a:r>
              <a:rPr lang="en-US" sz="1250" b="1" i="0">
                <a:solidFill>
                  <a:srgbClr val="FFFFFF"/>
                </a:solidFill>
                <a:latin typeface="Open Sans ExtraBold"/>
              </a:rPr>
              <a:t>•  </a:t>
            </a:r>
            <a:r>
              <a:rPr lang="en-US" sz="1250" b="0" i="0">
                <a:solidFill>
                  <a:srgbClr val="FFFFFF"/>
                </a:solidFill>
                <a:latin typeface="Open Sans Light"/>
              </a:rPr>
              <a:t>Jasen namen: kupec ve, zakaj zbiramo in kaj dobi v zameno</a:t>
            </a:r>
          </a:p>
          <a:p>
            <a:pPr algn="l">
              <a:spcBef>
                <a:spcPts val="700"/>
              </a:spcBef>
            </a:pPr>
            <a:r>
              <a:rPr lang="en-US" sz="1250" b="1" i="0">
                <a:solidFill>
                  <a:srgbClr val="FFFFFF"/>
                </a:solidFill>
                <a:latin typeface="Open Sans ExtraBold"/>
              </a:rPr>
              <a:t>•  </a:t>
            </a:r>
            <a:r>
              <a:rPr lang="en-US" sz="1250" b="0" i="0">
                <a:solidFill>
                  <a:srgbClr val="FFFFFF"/>
                </a:solidFill>
                <a:latin typeface="Open Sans Light"/>
              </a:rPr>
              <a:t>Preglednost: kupec vidi, kaj o njem vemo – virtualna omara je hkrati vpogled</a:t>
            </a:r>
          </a:p>
          <a:p>
            <a:pPr algn="l">
              <a:spcBef>
                <a:spcPts val="700"/>
              </a:spcBef>
            </a:pPr>
            <a:r>
              <a:rPr lang="en-US" sz="1250" b="1" i="0">
                <a:solidFill>
                  <a:srgbClr val="FFFFFF"/>
                </a:solidFill>
                <a:latin typeface="Open Sans ExtraBold"/>
              </a:rPr>
              <a:t>•  </a:t>
            </a:r>
            <a:r>
              <a:rPr lang="en-US" sz="1250" b="0" i="0">
                <a:solidFill>
                  <a:srgbClr val="FFFFFF"/>
                </a:solidFill>
                <a:latin typeface="Open Sans Light"/>
              </a:rPr>
              <a:t>Omejitev obsega: zbiramo za konkretno vedenje, ne »za vsak primer«</a:t>
            </a:r>
          </a:p>
        </p:txBody>
      </p:sp>
      <p:sp>
        <p:nvSpPr>
          <p:cNvPr id="13" name="Rectangle 12"/>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1444751" y="5954571"/>
            <a:ext cx="9528048" cy="252377"/>
          </a:xfrm>
          <a:prstGeom prst="rect">
            <a:avLst/>
          </a:prstGeom>
          <a:noFill/>
        </p:spPr>
        <p:txBody>
          <a:bodyPr wrap="square" lIns="0" tIns="18288" rIns="0" bIns="18288" anchor="ctr">
            <a:spAutoFit/>
          </a:bodyPr>
          <a:lstStyle/>
          <a:p>
            <a:pPr algn="l"/>
            <a:r>
              <a:rPr lang="en-US" sz="1400" b="1" i="0">
                <a:solidFill>
                  <a:srgbClr val="242627"/>
                </a:solidFill>
                <a:latin typeface="Open Sans ExtraBold"/>
              </a:rPr>
              <a:t>Sporočilo, ki kupcu pokaže, da veste preveč, odnosa ne gradi. Ga porabi.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183127"/>
          </a:xfrm>
          <a:prstGeom prst="rect">
            <a:avLst/>
          </a:prstGeom>
          <a:noFill/>
        </p:spPr>
        <p:txBody>
          <a:bodyPr wrap="square" lIns="0" tIns="18288" rIns="0" bIns="18288" anchor="t">
            <a:spAutoFit/>
          </a:bodyPr>
          <a:lstStyle/>
          <a:p>
            <a:pPr algn="r"/>
            <a:r>
              <a:rPr lang="en-US" sz="950" b="1" i="0">
                <a:solidFill>
                  <a:srgbClr val="9AA3AE"/>
                </a:solidFill>
                <a:latin typeface="Open Sans ExtraBold"/>
              </a:rPr>
              <a:t>04 · NAGRAJEVANJE BREZ EROZIJE MARŽE</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lang="en-US" sz="3000" b="1" i="0">
                <a:solidFill>
                  <a:srgbClr val="2266CC"/>
                </a:solidFill>
                <a:latin typeface="Open Sans ExtraBold"/>
              </a:rPr>
              <a:t>Popust, ki ve,</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lang="en-US" sz="3000" b="1" i="0">
                <a:solidFill>
                  <a:srgbClr val="242627"/>
                </a:solidFill>
                <a:latin typeface="Open Sans ExtraBold"/>
              </a:rPr>
              <a:t>kaj kupujete</a:t>
            </a:r>
          </a:p>
        </p:txBody>
      </p:sp>
      <p:sp>
        <p:nvSpPr>
          <p:cNvPr id="5" name="TextBox 4"/>
          <p:cNvSpPr txBox="1"/>
          <p:nvPr/>
        </p:nvSpPr>
        <p:spPr>
          <a:xfrm>
            <a:off x="1261872" y="1691640"/>
            <a:ext cx="9710928" cy="236988"/>
          </a:xfrm>
          <a:prstGeom prst="rect">
            <a:avLst/>
          </a:prstGeom>
          <a:noFill/>
        </p:spPr>
        <p:txBody>
          <a:bodyPr wrap="square" lIns="0" tIns="18288" rIns="0" bIns="18288" anchor="t">
            <a:spAutoFit/>
          </a:bodyPr>
          <a:lstStyle/>
          <a:p>
            <a:pPr algn="l"/>
            <a:r>
              <a:rPr lang="en-US" sz="1300" b="0" i="0">
                <a:solidFill>
                  <a:srgbClr val="5C626B"/>
                </a:solidFill>
                <a:latin typeface="Open Sans Light"/>
              </a:rPr>
              <a:t>Gabel in Guhl, velik nemški trgovec z živili: točkovna nagrada proti individualno ciljanemu kuponu.</a:t>
            </a:r>
          </a:p>
        </p:txBody>
      </p:sp>
      <p:sp>
        <p:nvSpPr>
          <p:cNvPr id="6" name="Rectangle 5"/>
          <p:cNvSpPr/>
          <p:nvPr/>
        </p:nvSpPr>
        <p:spPr>
          <a:xfrm>
            <a:off x="1261872" y="2468880"/>
            <a:ext cx="4709160" cy="201168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ectangle 6"/>
          <p:cNvSpPr/>
          <p:nvPr/>
        </p:nvSpPr>
        <p:spPr>
          <a:xfrm>
            <a:off x="1261872" y="2468880"/>
            <a:ext cx="4709160" cy="54864"/>
          </a:xfrm>
          <a:prstGeom prst="rect">
            <a:avLst/>
          </a:prstGeom>
          <a:solidFill>
            <a:srgbClr val="9AA3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536192" y="2651760"/>
            <a:ext cx="4160520" cy="267766"/>
          </a:xfrm>
          <a:prstGeom prst="rect">
            <a:avLst/>
          </a:prstGeom>
          <a:noFill/>
        </p:spPr>
        <p:txBody>
          <a:bodyPr wrap="square" lIns="0" tIns="18288" rIns="0" bIns="18288" anchor="t">
            <a:spAutoFit/>
          </a:bodyPr>
          <a:lstStyle/>
          <a:p>
            <a:pPr algn="l"/>
            <a:r>
              <a:rPr lang="en-US" sz="1500" b="1" i="0">
                <a:solidFill>
                  <a:srgbClr val="242627"/>
                </a:solidFill>
                <a:latin typeface="Open Sans ExtraBold"/>
              </a:rPr>
              <a:t>Točkovna nagrada</a:t>
            </a:r>
          </a:p>
        </p:txBody>
      </p:sp>
      <p:sp>
        <p:nvSpPr>
          <p:cNvPr id="9" name="TextBox 8"/>
          <p:cNvSpPr txBox="1"/>
          <p:nvPr/>
        </p:nvSpPr>
        <p:spPr>
          <a:xfrm>
            <a:off x="1536192" y="3108960"/>
            <a:ext cx="1988820" cy="467820"/>
          </a:xfrm>
          <a:prstGeom prst="rect">
            <a:avLst/>
          </a:prstGeom>
          <a:noFill/>
        </p:spPr>
        <p:txBody>
          <a:bodyPr wrap="square" lIns="0" tIns="18288" rIns="0" bIns="18288" anchor="t">
            <a:spAutoFit/>
          </a:bodyPr>
          <a:lstStyle/>
          <a:p>
            <a:pPr algn="l"/>
            <a:r>
              <a:rPr lang="en-US" sz="2800" b="1" i="0">
                <a:solidFill>
                  <a:srgbClr val="2266CC"/>
                </a:solidFill>
                <a:latin typeface="Open Sans ExtraBold"/>
              </a:rPr>
              <a:t>+5,0 o. t.</a:t>
            </a:r>
          </a:p>
        </p:txBody>
      </p:sp>
      <p:sp>
        <p:nvSpPr>
          <p:cNvPr id="10" name="TextBox 9"/>
          <p:cNvSpPr txBox="1"/>
          <p:nvPr/>
        </p:nvSpPr>
        <p:spPr>
          <a:xfrm>
            <a:off x="1536192" y="3749039"/>
            <a:ext cx="1943100" cy="375487"/>
          </a:xfrm>
          <a:prstGeom prst="rect">
            <a:avLst/>
          </a:prstGeom>
          <a:noFill/>
        </p:spPr>
        <p:txBody>
          <a:bodyPr wrap="square" lIns="0" tIns="18288" rIns="0" bIns="18288" anchor="t">
            <a:spAutoFit/>
          </a:bodyPr>
          <a:lstStyle/>
          <a:p>
            <a:pPr algn="l"/>
            <a:r>
              <a:rPr lang="en-US" sz="1100" b="0" i="0">
                <a:solidFill>
                  <a:srgbClr val="5C626B"/>
                </a:solidFill>
                <a:latin typeface="Open Sans Light"/>
              </a:rPr>
              <a:t>verjetnost obiska ob unovčenju</a:t>
            </a:r>
          </a:p>
        </p:txBody>
      </p:sp>
      <p:sp>
        <p:nvSpPr>
          <p:cNvPr id="11" name="TextBox 10"/>
          <p:cNvSpPr txBox="1"/>
          <p:nvPr/>
        </p:nvSpPr>
        <p:spPr>
          <a:xfrm>
            <a:off x="3616452" y="3108960"/>
            <a:ext cx="1988820" cy="467820"/>
          </a:xfrm>
          <a:prstGeom prst="rect">
            <a:avLst/>
          </a:prstGeom>
          <a:noFill/>
        </p:spPr>
        <p:txBody>
          <a:bodyPr wrap="square" lIns="0" tIns="18288" rIns="0" bIns="18288" anchor="t">
            <a:spAutoFit/>
          </a:bodyPr>
          <a:lstStyle/>
          <a:p>
            <a:pPr algn="l"/>
            <a:r>
              <a:rPr lang="en-US" sz="2800" b="1" i="0">
                <a:solidFill>
                  <a:srgbClr val="2266CC"/>
                </a:solidFill>
                <a:latin typeface="Open Sans ExtraBold"/>
              </a:rPr>
              <a:t>2,5 %</a:t>
            </a:r>
          </a:p>
        </p:txBody>
      </p:sp>
      <p:sp>
        <p:nvSpPr>
          <p:cNvPr id="12" name="TextBox 11"/>
          <p:cNvSpPr txBox="1"/>
          <p:nvPr/>
        </p:nvSpPr>
        <p:spPr>
          <a:xfrm>
            <a:off x="3616452" y="3749039"/>
            <a:ext cx="1943100" cy="375487"/>
          </a:xfrm>
          <a:prstGeom prst="rect">
            <a:avLst/>
          </a:prstGeom>
          <a:noFill/>
        </p:spPr>
        <p:txBody>
          <a:bodyPr wrap="square" lIns="0" tIns="18288" rIns="0" bIns="18288" anchor="t">
            <a:spAutoFit/>
          </a:bodyPr>
          <a:lstStyle/>
          <a:p>
            <a:pPr algn="l"/>
            <a:r>
              <a:rPr lang="en-US" sz="1100" b="0" i="0">
                <a:solidFill>
                  <a:srgbClr val="5C626B"/>
                </a:solidFill>
                <a:latin typeface="Open Sans Light"/>
              </a:rPr>
              <a:t>obiskov, na katerih se točke unovčijo</a:t>
            </a:r>
          </a:p>
        </p:txBody>
      </p:sp>
      <p:sp>
        <p:nvSpPr>
          <p:cNvPr id="13" name="Rectangle 12"/>
          <p:cNvSpPr/>
          <p:nvPr/>
        </p:nvSpPr>
        <p:spPr>
          <a:xfrm>
            <a:off x="6263640" y="2468880"/>
            <a:ext cx="4709160" cy="201168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6537960" y="2651760"/>
            <a:ext cx="4160520" cy="267766"/>
          </a:xfrm>
          <a:prstGeom prst="rect">
            <a:avLst/>
          </a:prstGeom>
          <a:noFill/>
        </p:spPr>
        <p:txBody>
          <a:bodyPr wrap="square" lIns="0" tIns="18288" rIns="0" bIns="18288" anchor="t">
            <a:spAutoFit/>
          </a:bodyPr>
          <a:lstStyle/>
          <a:p>
            <a:pPr algn="l"/>
            <a:r>
              <a:rPr lang="en-US" sz="1500" b="1" i="0">
                <a:solidFill>
                  <a:srgbClr val="FFFFFF"/>
                </a:solidFill>
                <a:latin typeface="Open Sans ExtraBold"/>
              </a:rPr>
              <a:t>Ciljan kupon</a:t>
            </a:r>
          </a:p>
        </p:txBody>
      </p:sp>
      <p:sp>
        <p:nvSpPr>
          <p:cNvPr id="15" name="TextBox 14"/>
          <p:cNvSpPr txBox="1"/>
          <p:nvPr/>
        </p:nvSpPr>
        <p:spPr>
          <a:xfrm>
            <a:off x="6537960" y="3108960"/>
            <a:ext cx="1988820" cy="467820"/>
          </a:xfrm>
          <a:prstGeom prst="rect">
            <a:avLst/>
          </a:prstGeom>
          <a:noFill/>
        </p:spPr>
        <p:txBody>
          <a:bodyPr wrap="square" lIns="0" tIns="18288" rIns="0" bIns="18288" anchor="t">
            <a:spAutoFit/>
          </a:bodyPr>
          <a:lstStyle/>
          <a:p>
            <a:pPr algn="l"/>
            <a:r>
              <a:rPr lang="en-US" sz="2800" b="1" i="0">
                <a:solidFill>
                  <a:srgbClr val="FFFFFF"/>
                </a:solidFill>
                <a:latin typeface="Open Sans ExtraBold"/>
              </a:rPr>
              <a:t>+1,3 o. t.</a:t>
            </a:r>
          </a:p>
        </p:txBody>
      </p:sp>
      <p:sp>
        <p:nvSpPr>
          <p:cNvPr id="16" name="TextBox 15"/>
          <p:cNvSpPr txBox="1"/>
          <p:nvPr/>
        </p:nvSpPr>
        <p:spPr>
          <a:xfrm>
            <a:off x="6537960" y="3749039"/>
            <a:ext cx="1943100" cy="375487"/>
          </a:xfrm>
          <a:prstGeom prst="rect">
            <a:avLst/>
          </a:prstGeom>
          <a:noFill/>
        </p:spPr>
        <p:txBody>
          <a:bodyPr wrap="square" lIns="0" tIns="18288" rIns="0" bIns="18288" anchor="t">
            <a:spAutoFit/>
          </a:bodyPr>
          <a:lstStyle/>
          <a:p>
            <a:pPr algn="l"/>
            <a:r>
              <a:rPr lang="en-US" sz="1100" b="0" i="0">
                <a:solidFill>
                  <a:srgbClr val="FFFFFF"/>
                </a:solidFill>
                <a:latin typeface="Open Sans Light"/>
              </a:rPr>
              <a:t>verjetnost obiska ob unovčenju</a:t>
            </a:r>
          </a:p>
        </p:txBody>
      </p:sp>
      <p:sp>
        <p:nvSpPr>
          <p:cNvPr id="17" name="TextBox 16"/>
          <p:cNvSpPr txBox="1"/>
          <p:nvPr/>
        </p:nvSpPr>
        <p:spPr>
          <a:xfrm>
            <a:off x="8618220" y="3108960"/>
            <a:ext cx="1988820" cy="467820"/>
          </a:xfrm>
          <a:prstGeom prst="rect">
            <a:avLst/>
          </a:prstGeom>
          <a:noFill/>
        </p:spPr>
        <p:txBody>
          <a:bodyPr wrap="square" lIns="0" tIns="18288" rIns="0" bIns="18288" anchor="t">
            <a:spAutoFit/>
          </a:bodyPr>
          <a:lstStyle/>
          <a:p>
            <a:pPr algn="l"/>
            <a:r>
              <a:rPr lang="en-US" sz="2800" b="1" i="0">
                <a:solidFill>
                  <a:srgbClr val="FFFFFF"/>
                </a:solidFill>
                <a:latin typeface="Open Sans ExtraBold"/>
              </a:rPr>
              <a:t>18,5 %</a:t>
            </a:r>
          </a:p>
        </p:txBody>
      </p:sp>
      <p:sp>
        <p:nvSpPr>
          <p:cNvPr id="18" name="TextBox 17"/>
          <p:cNvSpPr txBox="1"/>
          <p:nvPr/>
        </p:nvSpPr>
        <p:spPr>
          <a:xfrm>
            <a:off x="8618220" y="3749039"/>
            <a:ext cx="1943100" cy="375487"/>
          </a:xfrm>
          <a:prstGeom prst="rect">
            <a:avLst/>
          </a:prstGeom>
          <a:noFill/>
        </p:spPr>
        <p:txBody>
          <a:bodyPr wrap="square" lIns="0" tIns="18288" rIns="0" bIns="18288" anchor="t">
            <a:spAutoFit/>
          </a:bodyPr>
          <a:lstStyle/>
          <a:p>
            <a:pPr algn="l"/>
            <a:r>
              <a:rPr lang="en-US" sz="1100" b="0" i="0">
                <a:solidFill>
                  <a:srgbClr val="FFFFFF"/>
                </a:solidFill>
                <a:latin typeface="Open Sans Light"/>
              </a:rPr>
              <a:t>obiskov, na katerih se kupon unovči</a:t>
            </a:r>
          </a:p>
        </p:txBody>
      </p:sp>
      <p:sp>
        <p:nvSpPr>
          <p:cNvPr id="19" name="TextBox 18"/>
          <p:cNvSpPr txBox="1"/>
          <p:nvPr/>
        </p:nvSpPr>
        <p:spPr>
          <a:xfrm>
            <a:off x="1261872" y="4617720"/>
            <a:ext cx="9710928" cy="472950"/>
          </a:xfrm>
          <a:prstGeom prst="rect">
            <a:avLst/>
          </a:prstGeom>
          <a:noFill/>
        </p:spPr>
        <p:txBody>
          <a:bodyPr wrap="square" lIns="0" tIns="18288" rIns="0" bIns="18288" anchor="t">
            <a:spAutoFit/>
          </a:bodyPr>
          <a:lstStyle/>
          <a:p>
            <a:pPr algn="l"/>
            <a:r>
              <a:rPr lang="en-US" sz="1250" b="1" i="0">
                <a:solidFill>
                  <a:srgbClr val="2165CB"/>
                </a:solidFill>
                <a:latin typeface="Open Sans ExtraBold"/>
              </a:rPr>
              <a:t>•  </a:t>
            </a:r>
            <a:r>
              <a:rPr lang="en-US" sz="1250" b="0" i="0">
                <a:solidFill>
                  <a:srgbClr val="242627"/>
                </a:solidFill>
                <a:latin typeface="Open Sans Light"/>
              </a:rPr>
              <a:t>Zaradi frekvence in nižjega popusta so bili kuponi dobičkonosnejši. Sklep avtorjev: instrumenta se dopolnjujeta.</a:t>
            </a:r>
          </a:p>
          <a:p>
            <a:pPr algn="l">
              <a:spcBef>
                <a:spcPts val="400"/>
              </a:spcBef>
            </a:pPr>
            <a:r>
              <a:rPr lang="en-US" sz="1250" b="1" i="0">
                <a:solidFill>
                  <a:srgbClr val="2165CB"/>
                </a:solidFill>
                <a:latin typeface="Open Sans ExtraBold"/>
              </a:rPr>
              <a:t>•  </a:t>
            </a:r>
            <a:r>
              <a:rPr lang="en-US" sz="1250" b="0" i="0">
                <a:solidFill>
                  <a:srgbClr val="242627"/>
                </a:solidFill>
                <a:latin typeface="Open Sans Light"/>
              </a:rPr>
              <a:t>Ciljan kupon je personalizacija, ne njeno nasprotje.</a:t>
            </a:r>
          </a:p>
        </p:txBody>
      </p:sp>
      <p:sp>
        <p:nvSpPr>
          <p:cNvPr id="20" name="Rectangle 19"/>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1444751" y="5954571"/>
            <a:ext cx="9528048" cy="252377"/>
          </a:xfrm>
          <a:prstGeom prst="rect">
            <a:avLst/>
          </a:prstGeom>
          <a:noFill/>
        </p:spPr>
        <p:txBody>
          <a:bodyPr wrap="square" lIns="0" tIns="18288" rIns="0" bIns="18288" anchor="ctr">
            <a:spAutoFit/>
          </a:bodyPr>
          <a:lstStyle/>
          <a:p>
            <a:pPr algn="l"/>
            <a:r>
              <a:rPr lang="en-US" sz="1400" b="1" i="0">
                <a:solidFill>
                  <a:srgbClr val="242627"/>
                </a:solidFill>
                <a:latin typeface="Open Sans ExtraBold"/>
              </a:rPr>
              <a:t>Popust, ki ve, kaj kupujete, in popust, ki tega ne ve, imata isto ime. Ekonomiko imata povsem drugačno.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0" y="274320"/>
            <a:ext cx="5486400" cy="183127"/>
          </a:xfrm>
          <a:prstGeom prst="rect">
            <a:avLst/>
          </a:prstGeom>
          <a:noFill/>
        </p:spPr>
        <p:txBody>
          <a:bodyPr wrap="square" lIns="0" tIns="18288" rIns="0" bIns="18288" anchor="t">
            <a:spAutoFit/>
          </a:bodyPr>
          <a:lstStyle/>
          <a:p>
            <a:pPr algn="r"/>
            <a:r>
              <a:rPr lang="en-US" sz="950" b="1" i="0">
                <a:solidFill>
                  <a:srgbClr val="9AA3AE"/>
                </a:solidFill>
                <a:latin typeface="Open Sans ExtraBold"/>
              </a:rPr>
              <a:t>04 · NAGRAJEVANJE BREZ EROZIJE MARŽE</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lang="en-US" sz="3000" b="1" i="0">
                <a:solidFill>
                  <a:srgbClr val="2266CC"/>
                </a:solidFill>
                <a:latin typeface="Open Sans ExtraBold"/>
              </a:rPr>
              <a:t>Premija zvestobe:</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lang="en-US" sz="3000" b="1" i="0">
                <a:solidFill>
                  <a:srgbClr val="242627"/>
                </a:solidFill>
                <a:latin typeface="Open Sans ExtraBold"/>
              </a:rPr>
              <a:t>kazalnik za en popoldan</a:t>
            </a:r>
          </a:p>
        </p:txBody>
      </p:sp>
      <p:sp>
        <p:nvSpPr>
          <p:cNvPr id="5" name="TextBox 4"/>
          <p:cNvSpPr txBox="1"/>
          <p:nvPr/>
        </p:nvSpPr>
        <p:spPr>
          <a:xfrm>
            <a:off x="1261872" y="1691640"/>
            <a:ext cx="9710928" cy="236988"/>
          </a:xfrm>
          <a:prstGeom prst="rect">
            <a:avLst/>
          </a:prstGeom>
          <a:noFill/>
        </p:spPr>
        <p:txBody>
          <a:bodyPr wrap="square" lIns="0" tIns="18288" rIns="0" bIns="18288" anchor="t">
            <a:spAutoFit/>
          </a:bodyPr>
          <a:lstStyle/>
          <a:p>
            <a:pPr algn="l"/>
            <a:r>
              <a:rPr lang="en-US" sz="1300" b="0" i="0">
                <a:solidFill>
                  <a:srgbClr val="5C626B"/>
                </a:solidFill>
                <a:latin typeface="Open Sans Light"/>
              </a:rPr>
              <a:t>Razlika med realizirano maržno stopnjo pri članih in pri nečlanih – po vseh popustih, unovčenih točkah in stroških nagrad.</a:t>
            </a:r>
          </a:p>
        </p:txBody>
      </p:sp>
      <p:sp>
        <p:nvSpPr>
          <p:cNvPr id="6" name="Rectangle 5"/>
          <p:cNvSpPr/>
          <p:nvPr/>
        </p:nvSpPr>
        <p:spPr>
          <a:xfrm>
            <a:off x="1261872" y="2377440"/>
            <a:ext cx="2377440" cy="54864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261872" y="2537113"/>
            <a:ext cx="2377440" cy="229294"/>
          </a:xfrm>
          <a:prstGeom prst="rect">
            <a:avLst/>
          </a:prstGeom>
          <a:noFill/>
        </p:spPr>
        <p:txBody>
          <a:bodyPr wrap="square" lIns="0" tIns="18288" rIns="0" bIns="18288" anchor="ctr">
            <a:spAutoFit/>
          </a:bodyPr>
          <a:lstStyle/>
          <a:p>
            <a:pPr algn="ctr"/>
            <a:r>
              <a:rPr lang="en-US" sz="1250" b="1" i="0">
                <a:solidFill>
                  <a:srgbClr val="FFFFFF"/>
                </a:solidFill>
                <a:latin typeface="Open Sans ExtraBold"/>
              </a:rPr>
              <a:t>Premija zvestobe</a:t>
            </a:r>
          </a:p>
        </p:txBody>
      </p:sp>
      <p:sp>
        <p:nvSpPr>
          <p:cNvPr id="8" name="TextBox 7"/>
          <p:cNvSpPr txBox="1"/>
          <p:nvPr/>
        </p:nvSpPr>
        <p:spPr>
          <a:xfrm>
            <a:off x="3639312" y="2479405"/>
            <a:ext cx="365760" cy="344710"/>
          </a:xfrm>
          <a:prstGeom prst="rect">
            <a:avLst/>
          </a:prstGeom>
          <a:noFill/>
        </p:spPr>
        <p:txBody>
          <a:bodyPr wrap="square" lIns="0" tIns="18288" rIns="0" bIns="18288" anchor="ctr">
            <a:spAutoFit/>
          </a:bodyPr>
          <a:lstStyle/>
          <a:p>
            <a:pPr algn="ctr"/>
            <a:r>
              <a:rPr lang="en-US" sz="2000" b="1" i="0">
                <a:solidFill>
                  <a:srgbClr val="2266CC"/>
                </a:solidFill>
                <a:latin typeface="Open Sans ExtraBold"/>
              </a:rPr>
              <a:t>=</a:t>
            </a:r>
          </a:p>
        </p:txBody>
      </p:sp>
      <p:sp>
        <p:nvSpPr>
          <p:cNvPr id="9" name="Rectangle 8"/>
          <p:cNvSpPr/>
          <p:nvPr/>
        </p:nvSpPr>
        <p:spPr>
          <a:xfrm>
            <a:off x="4005072" y="2377440"/>
            <a:ext cx="2651760" cy="54864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4005072" y="2537113"/>
            <a:ext cx="2651760" cy="229294"/>
          </a:xfrm>
          <a:prstGeom prst="rect">
            <a:avLst/>
          </a:prstGeom>
          <a:noFill/>
        </p:spPr>
        <p:txBody>
          <a:bodyPr wrap="square" lIns="0" tIns="18288" rIns="0" bIns="18288" anchor="ctr">
            <a:spAutoFit/>
          </a:bodyPr>
          <a:lstStyle/>
          <a:p>
            <a:pPr algn="ctr"/>
            <a:r>
              <a:rPr lang="en-US" sz="1250" b="1" i="0" dirty="0" err="1">
                <a:solidFill>
                  <a:srgbClr val="242627"/>
                </a:solidFill>
                <a:latin typeface="Open Sans ExtraBold"/>
              </a:rPr>
              <a:t>maržna</a:t>
            </a:r>
            <a:r>
              <a:rPr lang="en-US" sz="1250" b="1" i="0" dirty="0">
                <a:solidFill>
                  <a:srgbClr val="242627"/>
                </a:solidFill>
                <a:latin typeface="Open Sans ExtraBold"/>
              </a:rPr>
              <a:t> stopnja članov</a:t>
            </a:r>
          </a:p>
        </p:txBody>
      </p:sp>
      <p:sp>
        <p:nvSpPr>
          <p:cNvPr id="11" name="TextBox 10"/>
          <p:cNvSpPr txBox="1"/>
          <p:nvPr/>
        </p:nvSpPr>
        <p:spPr>
          <a:xfrm>
            <a:off x="6656831" y="2479405"/>
            <a:ext cx="365760" cy="344710"/>
          </a:xfrm>
          <a:prstGeom prst="rect">
            <a:avLst/>
          </a:prstGeom>
          <a:noFill/>
        </p:spPr>
        <p:txBody>
          <a:bodyPr wrap="square" lIns="0" tIns="18288" rIns="0" bIns="18288" anchor="ctr">
            <a:spAutoFit/>
          </a:bodyPr>
          <a:lstStyle/>
          <a:p>
            <a:pPr algn="ctr"/>
            <a:r>
              <a:rPr lang="en-US" sz="2000" b="1" i="0">
                <a:solidFill>
                  <a:srgbClr val="2266CC"/>
                </a:solidFill>
                <a:latin typeface="Open Sans ExtraBold"/>
              </a:rPr>
              <a:t>−</a:t>
            </a:r>
          </a:p>
        </p:txBody>
      </p:sp>
      <p:sp>
        <p:nvSpPr>
          <p:cNvPr id="12" name="Rectangle 11"/>
          <p:cNvSpPr/>
          <p:nvPr/>
        </p:nvSpPr>
        <p:spPr>
          <a:xfrm>
            <a:off x="7022592" y="2377440"/>
            <a:ext cx="2651760" cy="54864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TextBox 12"/>
          <p:cNvSpPr txBox="1"/>
          <p:nvPr/>
        </p:nvSpPr>
        <p:spPr>
          <a:xfrm>
            <a:off x="7022592" y="2537113"/>
            <a:ext cx="2651760" cy="229294"/>
          </a:xfrm>
          <a:prstGeom prst="rect">
            <a:avLst/>
          </a:prstGeom>
          <a:noFill/>
        </p:spPr>
        <p:txBody>
          <a:bodyPr wrap="square" lIns="0" tIns="18288" rIns="0" bIns="18288" anchor="ctr">
            <a:spAutoFit/>
          </a:bodyPr>
          <a:lstStyle/>
          <a:p>
            <a:pPr algn="ctr"/>
            <a:r>
              <a:rPr lang="en-US" sz="1250" b="1" i="0">
                <a:solidFill>
                  <a:srgbClr val="242627"/>
                </a:solidFill>
                <a:latin typeface="Open Sans ExtraBold"/>
              </a:rPr>
              <a:t>maržna stopnja nečlanov</a:t>
            </a:r>
          </a:p>
        </p:txBody>
      </p:sp>
      <p:sp>
        <p:nvSpPr>
          <p:cNvPr id="14" name="Rectangle 13"/>
          <p:cNvSpPr/>
          <p:nvPr/>
        </p:nvSpPr>
        <p:spPr>
          <a:xfrm>
            <a:off x="1261872" y="3154680"/>
            <a:ext cx="777240" cy="658368"/>
          </a:xfrm>
          <a:prstGeom prst="rect">
            <a:avLst/>
          </a:prstGeom>
          <a:solidFill>
            <a:srgbClr val="3CC9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1261872" y="3326898"/>
            <a:ext cx="777240" cy="313932"/>
          </a:xfrm>
          <a:prstGeom prst="rect">
            <a:avLst/>
          </a:prstGeom>
          <a:noFill/>
        </p:spPr>
        <p:txBody>
          <a:bodyPr wrap="square" lIns="0" tIns="18288" rIns="0" bIns="18288" anchor="ctr">
            <a:spAutoFit/>
          </a:bodyPr>
          <a:lstStyle/>
          <a:p>
            <a:pPr algn="ctr"/>
            <a:r>
              <a:rPr lang="en-US" sz="1800" b="1" i="0">
                <a:solidFill>
                  <a:srgbClr val="FFFFFF"/>
                </a:solidFill>
                <a:latin typeface="Open Sans ExtraBold"/>
              </a:rPr>
              <a:t>&gt; 0</a:t>
            </a:r>
          </a:p>
        </p:txBody>
      </p:sp>
      <p:sp>
        <p:nvSpPr>
          <p:cNvPr id="16" name="TextBox 15"/>
          <p:cNvSpPr txBox="1"/>
          <p:nvPr/>
        </p:nvSpPr>
        <p:spPr>
          <a:xfrm>
            <a:off x="2176272" y="3288426"/>
            <a:ext cx="4846320" cy="390876"/>
          </a:xfrm>
          <a:prstGeom prst="rect">
            <a:avLst/>
          </a:prstGeom>
          <a:noFill/>
        </p:spPr>
        <p:txBody>
          <a:bodyPr wrap="square" lIns="0" tIns="18288" rIns="0" bIns="18288" anchor="ctr">
            <a:spAutoFit/>
          </a:bodyPr>
          <a:lstStyle/>
          <a:p>
            <a:pPr algn="l"/>
            <a:r>
              <a:rPr lang="en-US" sz="1150" b="0" i="0">
                <a:solidFill>
                  <a:srgbClr val="242627"/>
                </a:solidFill>
                <a:latin typeface="Open Sans Light"/>
              </a:rPr>
              <a:t>Člani ustvarjajo maržno ugodnejši promet. Ne pove še, zakaj – pripravljenost plačati, drugačna košarica ali program.</a:t>
            </a:r>
          </a:p>
        </p:txBody>
      </p:sp>
      <p:sp>
        <p:nvSpPr>
          <p:cNvPr id="17" name="Rectangle 16"/>
          <p:cNvSpPr/>
          <p:nvPr/>
        </p:nvSpPr>
        <p:spPr>
          <a:xfrm>
            <a:off x="1261872" y="3931920"/>
            <a:ext cx="777240" cy="65836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1261872" y="4104138"/>
            <a:ext cx="777240" cy="313932"/>
          </a:xfrm>
          <a:prstGeom prst="rect">
            <a:avLst/>
          </a:prstGeom>
          <a:noFill/>
        </p:spPr>
        <p:txBody>
          <a:bodyPr wrap="square" lIns="0" tIns="18288" rIns="0" bIns="18288" anchor="ctr">
            <a:spAutoFit/>
          </a:bodyPr>
          <a:lstStyle/>
          <a:p>
            <a:pPr algn="ctr"/>
            <a:r>
              <a:rPr lang="en-US" sz="1800" b="1" i="0">
                <a:solidFill>
                  <a:srgbClr val="FFFFFF"/>
                </a:solidFill>
                <a:latin typeface="Open Sans ExtraBold"/>
              </a:rPr>
              <a:t>≈ 0</a:t>
            </a:r>
          </a:p>
        </p:txBody>
      </p:sp>
      <p:sp>
        <p:nvSpPr>
          <p:cNvPr id="19" name="TextBox 18"/>
          <p:cNvSpPr txBox="1"/>
          <p:nvPr/>
        </p:nvSpPr>
        <p:spPr>
          <a:xfrm>
            <a:off x="2176272" y="4154151"/>
            <a:ext cx="4846320" cy="213905"/>
          </a:xfrm>
          <a:prstGeom prst="rect">
            <a:avLst/>
          </a:prstGeom>
          <a:noFill/>
        </p:spPr>
        <p:txBody>
          <a:bodyPr wrap="square" lIns="0" tIns="18288" rIns="0" bIns="18288" anchor="ctr">
            <a:spAutoFit/>
          </a:bodyPr>
          <a:lstStyle/>
          <a:p>
            <a:pPr algn="l"/>
            <a:r>
              <a:rPr lang="en-US" sz="1150" b="0" i="0">
                <a:solidFill>
                  <a:srgbClr val="242627"/>
                </a:solidFill>
                <a:latin typeface="Open Sans Light"/>
              </a:rPr>
              <a:t>Program se financira sam. Vrednost ustvarja v podatkih in frekvenci.</a:t>
            </a:r>
          </a:p>
        </p:txBody>
      </p:sp>
      <p:sp>
        <p:nvSpPr>
          <p:cNvPr id="20" name="Rectangle 19"/>
          <p:cNvSpPr/>
          <p:nvPr/>
        </p:nvSpPr>
        <p:spPr>
          <a:xfrm>
            <a:off x="1261872" y="4709160"/>
            <a:ext cx="777240" cy="658368"/>
          </a:xfrm>
          <a:prstGeom prst="rect">
            <a:avLst/>
          </a:prstGeom>
          <a:solidFill>
            <a:srgbClr val="2426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1261872" y="4881378"/>
            <a:ext cx="777240" cy="313932"/>
          </a:xfrm>
          <a:prstGeom prst="rect">
            <a:avLst/>
          </a:prstGeom>
          <a:noFill/>
        </p:spPr>
        <p:txBody>
          <a:bodyPr wrap="square" lIns="0" tIns="18288" rIns="0" bIns="18288" anchor="ctr">
            <a:spAutoFit/>
          </a:bodyPr>
          <a:lstStyle/>
          <a:p>
            <a:pPr algn="ctr"/>
            <a:r>
              <a:rPr lang="en-US" sz="1800" b="1" i="0">
                <a:solidFill>
                  <a:srgbClr val="FFFFFF"/>
                </a:solidFill>
                <a:latin typeface="Open Sans ExtraBold"/>
              </a:rPr>
              <a:t>&lt; 0</a:t>
            </a:r>
          </a:p>
        </p:txBody>
      </p:sp>
      <p:sp>
        <p:nvSpPr>
          <p:cNvPr id="22" name="TextBox 21"/>
          <p:cNvSpPr txBox="1"/>
          <p:nvPr/>
        </p:nvSpPr>
        <p:spPr>
          <a:xfrm>
            <a:off x="2176272" y="4931391"/>
            <a:ext cx="4846320" cy="213905"/>
          </a:xfrm>
          <a:prstGeom prst="rect">
            <a:avLst/>
          </a:prstGeom>
          <a:noFill/>
        </p:spPr>
        <p:txBody>
          <a:bodyPr wrap="square" lIns="0" tIns="18288" rIns="0" bIns="18288" anchor="ctr">
            <a:spAutoFit/>
          </a:bodyPr>
          <a:lstStyle/>
          <a:p>
            <a:pPr algn="l"/>
            <a:r>
              <a:rPr lang="en-US" sz="1150" b="0" i="0">
                <a:solidFill>
                  <a:srgbClr val="242627"/>
                </a:solidFill>
                <a:latin typeface="Open Sans Light"/>
              </a:rPr>
              <a:t>Alarm s številko. Dovolj velik, da prirast izmerite s kontrolno skupino.</a:t>
            </a:r>
          </a:p>
        </p:txBody>
      </p:sp>
      <p:sp>
        <p:nvSpPr>
          <p:cNvPr id="23" name="Rectangle 22"/>
          <p:cNvSpPr/>
          <p:nvPr/>
        </p:nvSpPr>
        <p:spPr>
          <a:xfrm>
            <a:off x="7388352" y="3154680"/>
            <a:ext cx="3584448" cy="233172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TextBox 23"/>
          <p:cNvSpPr txBox="1"/>
          <p:nvPr/>
        </p:nvSpPr>
        <p:spPr>
          <a:xfrm>
            <a:off x="7616952" y="3264408"/>
            <a:ext cx="3127248" cy="221599"/>
          </a:xfrm>
          <a:prstGeom prst="rect">
            <a:avLst/>
          </a:prstGeom>
          <a:noFill/>
        </p:spPr>
        <p:txBody>
          <a:bodyPr wrap="square" lIns="0" tIns="18288" rIns="0" bIns="18288" anchor="t">
            <a:spAutoFit/>
          </a:bodyPr>
          <a:lstStyle/>
          <a:p>
            <a:pPr algn="l"/>
            <a:r>
              <a:rPr lang="en-US" sz="1200" b="1" i="0">
                <a:solidFill>
                  <a:srgbClr val="2266CC"/>
                </a:solidFill>
                <a:latin typeface="Open Sans ExtraBold"/>
              </a:rPr>
              <a:t>Izmišljen trgovec</a:t>
            </a:r>
          </a:p>
        </p:txBody>
      </p:sp>
      <p:sp>
        <p:nvSpPr>
          <p:cNvPr id="25" name="TextBox 24"/>
          <p:cNvSpPr txBox="1"/>
          <p:nvPr/>
        </p:nvSpPr>
        <p:spPr>
          <a:xfrm>
            <a:off x="7616952" y="3611880"/>
            <a:ext cx="1737360" cy="206210"/>
          </a:xfrm>
          <a:prstGeom prst="rect">
            <a:avLst/>
          </a:prstGeom>
          <a:noFill/>
        </p:spPr>
        <p:txBody>
          <a:bodyPr wrap="square" lIns="0" tIns="18288" rIns="0" bIns="18288" anchor="t">
            <a:spAutoFit/>
          </a:bodyPr>
          <a:lstStyle/>
          <a:p>
            <a:pPr algn="l"/>
            <a:r>
              <a:rPr lang="en-US" sz="1100" b="0" i="0">
                <a:solidFill>
                  <a:srgbClr val="5C626B"/>
                </a:solidFill>
                <a:latin typeface="Open Sans Light"/>
              </a:rPr>
              <a:t>Promet</a:t>
            </a:r>
          </a:p>
        </p:txBody>
      </p:sp>
      <p:sp>
        <p:nvSpPr>
          <p:cNvPr id="26" name="TextBox 25"/>
          <p:cNvSpPr txBox="1"/>
          <p:nvPr/>
        </p:nvSpPr>
        <p:spPr>
          <a:xfrm>
            <a:off x="9217152" y="3611880"/>
            <a:ext cx="1527048" cy="206210"/>
          </a:xfrm>
          <a:prstGeom prst="rect">
            <a:avLst/>
          </a:prstGeom>
          <a:noFill/>
        </p:spPr>
        <p:txBody>
          <a:bodyPr wrap="square" lIns="0" tIns="18288" rIns="0" bIns="18288" anchor="t">
            <a:spAutoFit/>
          </a:bodyPr>
          <a:lstStyle/>
          <a:p>
            <a:pPr algn="r"/>
            <a:r>
              <a:rPr lang="en-US" sz="1100" b="0" i="0">
                <a:solidFill>
                  <a:srgbClr val="242627"/>
                </a:solidFill>
                <a:latin typeface="Open Sans Light"/>
              </a:rPr>
              <a:t>20 mio €</a:t>
            </a:r>
          </a:p>
        </p:txBody>
      </p:sp>
      <p:sp>
        <p:nvSpPr>
          <p:cNvPr id="27" name="TextBox 26"/>
          <p:cNvSpPr txBox="1"/>
          <p:nvPr/>
        </p:nvSpPr>
        <p:spPr>
          <a:xfrm>
            <a:off x="7616952" y="3913632"/>
            <a:ext cx="1737360" cy="206210"/>
          </a:xfrm>
          <a:prstGeom prst="rect">
            <a:avLst/>
          </a:prstGeom>
          <a:noFill/>
        </p:spPr>
        <p:txBody>
          <a:bodyPr wrap="square" lIns="0" tIns="18288" rIns="0" bIns="18288" anchor="t">
            <a:spAutoFit/>
          </a:bodyPr>
          <a:lstStyle/>
          <a:p>
            <a:pPr algn="l"/>
            <a:r>
              <a:rPr lang="en-US" sz="1100" b="0" i="0">
                <a:solidFill>
                  <a:srgbClr val="5C626B"/>
                </a:solidFill>
                <a:latin typeface="Open Sans Light"/>
              </a:rPr>
              <a:t>Delež članov</a:t>
            </a:r>
          </a:p>
        </p:txBody>
      </p:sp>
      <p:sp>
        <p:nvSpPr>
          <p:cNvPr id="28" name="TextBox 27"/>
          <p:cNvSpPr txBox="1"/>
          <p:nvPr/>
        </p:nvSpPr>
        <p:spPr>
          <a:xfrm>
            <a:off x="9217152" y="3913632"/>
            <a:ext cx="1527048" cy="206210"/>
          </a:xfrm>
          <a:prstGeom prst="rect">
            <a:avLst/>
          </a:prstGeom>
          <a:noFill/>
        </p:spPr>
        <p:txBody>
          <a:bodyPr wrap="square" lIns="0" tIns="18288" rIns="0" bIns="18288" anchor="t">
            <a:spAutoFit/>
          </a:bodyPr>
          <a:lstStyle/>
          <a:p>
            <a:pPr algn="r"/>
            <a:r>
              <a:rPr lang="en-US" sz="1100" b="0" i="0">
                <a:solidFill>
                  <a:srgbClr val="242627"/>
                </a:solidFill>
                <a:latin typeface="Open Sans Light"/>
              </a:rPr>
              <a:t>60 % = 12 mio €</a:t>
            </a:r>
          </a:p>
        </p:txBody>
      </p:sp>
      <p:sp>
        <p:nvSpPr>
          <p:cNvPr id="29" name="TextBox 28"/>
          <p:cNvSpPr txBox="1"/>
          <p:nvPr/>
        </p:nvSpPr>
        <p:spPr>
          <a:xfrm>
            <a:off x="7616952" y="4215384"/>
            <a:ext cx="1737360" cy="206210"/>
          </a:xfrm>
          <a:prstGeom prst="rect">
            <a:avLst/>
          </a:prstGeom>
          <a:noFill/>
        </p:spPr>
        <p:txBody>
          <a:bodyPr wrap="square" lIns="0" tIns="18288" rIns="0" bIns="18288" anchor="t">
            <a:spAutoFit/>
          </a:bodyPr>
          <a:lstStyle/>
          <a:p>
            <a:pPr algn="l"/>
            <a:r>
              <a:rPr lang="en-US" sz="1100" b="0" i="0">
                <a:solidFill>
                  <a:srgbClr val="5C626B"/>
                </a:solidFill>
                <a:latin typeface="Open Sans Light"/>
              </a:rPr>
              <a:t>Marža nečlani</a:t>
            </a:r>
          </a:p>
        </p:txBody>
      </p:sp>
      <p:sp>
        <p:nvSpPr>
          <p:cNvPr id="30" name="TextBox 29"/>
          <p:cNvSpPr txBox="1"/>
          <p:nvPr/>
        </p:nvSpPr>
        <p:spPr>
          <a:xfrm>
            <a:off x="9217152" y="4215384"/>
            <a:ext cx="1527048" cy="206210"/>
          </a:xfrm>
          <a:prstGeom prst="rect">
            <a:avLst/>
          </a:prstGeom>
          <a:noFill/>
        </p:spPr>
        <p:txBody>
          <a:bodyPr wrap="square" lIns="0" tIns="18288" rIns="0" bIns="18288" anchor="t">
            <a:spAutoFit/>
          </a:bodyPr>
          <a:lstStyle/>
          <a:p>
            <a:pPr algn="r"/>
            <a:r>
              <a:rPr lang="en-US" sz="1100" b="0" i="0">
                <a:solidFill>
                  <a:srgbClr val="242627"/>
                </a:solidFill>
                <a:latin typeface="Open Sans Light"/>
              </a:rPr>
              <a:t>42 € na 100 €</a:t>
            </a:r>
          </a:p>
        </p:txBody>
      </p:sp>
      <p:sp>
        <p:nvSpPr>
          <p:cNvPr id="31" name="TextBox 30"/>
          <p:cNvSpPr txBox="1"/>
          <p:nvPr/>
        </p:nvSpPr>
        <p:spPr>
          <a:xfrm>
            <a:off x="7616952" y="4517136"/>
            <a:ext cx="1737360" cy="206210"/>
          </a:xfrm>
          <a:prstGeom prst="rect">
            <a:avLst/>
          </a:prstGeom>
          <a:noFill/>
        </p:spPr>
        <p:txBody>
          <a:bodyPr wrap="square" lIns="0" tIns="18288" rIns="0" bIns="18288" anchor="t">
            <a:spAutoFit/>
          </a:bodyPr>
          <a:lstStyle/>
          <a:p>
            <a:pPr algn="l"/>
            <a:r>
              <a:rPr lang="en-US" sz="1100" b="0" i="0">
                <a:solidFill>
                  <a:srgbClr val="5C626B"/>
                </a:solidFill>
                <a:latin typeface="Open Sans Light"/>
              </a:rPr>
              <a:t>Marža člani</a:t>
            </a:r>
          </a:p>
        </p:txBody>
      </p:sp>
      <p:sp>
        <p:nvSpPr>
          <p:cNvPr id="32" name="TextBox 31"/>
          <p:cNvSpPr txBox="1"/>
          <p:nvPr/>
        </p:nvSpPr>
        <p:spPr>
          <a:xfrm>
            <a:off x="9217152" y="4517136"/>
            <a:ext cx="1527048" cy="206210"/>
          </a:xfrm>
          <a:prstGeom prst="rect">
            <a:avLst/>
          </a:prstGeom>
          <a:noFill/>
        </p:spPr>
        <p:txBody>
          <a:bodyPr wrap="square" lIns="0" tIns="18288" rIns="0" bIns="18288" anchor="t">
            <a:spAutoFit/>
          </a:bodyPr>
          <a:lstStyle/>
          <a:p>
            <a:pPr algn="r"/>
            <a:r>
              <a:rPr lang="en-US" sz="1100" b="0" i="0">
                <a:solidFill>
                  <a:srgbClr val="242627"/>
                </a:solidFill>
                <a:latin typeface="Open Sans Light"/>
              </a:rPr>
              <a:t>38 € na 100 €</a:t>
            </a:r>
          </a:p>
        </p:txBody>
      </p:sp>
      <p:sp>
        <p:nvSpPr>
          <p:cNvPr id="33" name="TextBox 32"/>
          <p:cNvSpPr txBox="1"/>
          <p:nvPr/>
        </p:nvSpPr>
        <p:spPr>
          <a:xfrm>
            <a:off x="7616952" y="4818888"/>
            <a:ext cx="1737360" cy="206210"/>
          </a:xfrm>
          <a:prstGeom prst="rect">
            <a:avLst/>
          </a:prstGeom>
          <a:noFill/>
        </p:spPr>
        <p:txBody>
          <a:bodyPr wrap="square" lIns="0" tIns="18288" rIns="0" bIns="18288" anchor="t">
            <a:spAutoFit/>
          </a:bodyPr>
          <a:lstStyle/>
          <a:p>
            <a:pPr algn="l"/>
            <a:r>
              <a:rPr lang="en-US" sz="1100" b="0" i="0">
                <a:solidFill>
                  <a:srgbClr val="5C626B"/>
                </a:solidFill>
                <a:latin typeface="Open Sans Light"/>
              </a:rPr>
              <a:t>Premija</a:t>
            </a:r>
          </a:p>
        </p:txBody>
      </p:sp>
      <p:sp>
        <p:nvSpPr>
          <p:cNvPr id="34" name="TextBox 33"/>
          <p:cNvSpPr txBox="1"/>
          <p:nvPr/>
        </p:nvSpPr>
        <p:spPr>
          <a:xfrm>
            <a:off x="9217152" y="4818888"/>
            <a:ext cx="1527048" cy="206210"/>
          </a:xfrm>
          <a:prstGeom prst="rect">
            <a:avLst/>
          </a:prstGeom>
          <a:noFill/>
        </p:spPr>
        <p:txBody>
          <a:bodyPr wrap="square" lIns="0" tIns="18288" rIns="0" bIns="18288" anchor="t">
            <a:spAutoFit/>
          </a:bodyPr>
          <a:lstStyle/>
          <a:p>
            <a:pPr algn="r"/>
            <a:r>
              <a:rPr lang="en-US" sz="1100" b="1" i="0">
                <a:solidFill>
                  <a:srgbClr val="242627"/>
                </a:solidFill>
                <a:latin typeface="Open Sans ExtraBold"/>
              </a:rPr>
              <a:t>− 4 o. t.</a:t>
            </a:r>
          </a:p>
        </p:txBody>
      </p:sp>
      <p:sp>
        <p:nvSpPr>
          <p:cNvPr id="35" name="TextBox 34"/>
          <p:cNvSpPr txBox="1"/>
          <p:nvPr/>
        </p:nvSpPr>
        <p:spPr>
          <a:xfrm>
            <a:off x="7616952" y="5120640"/>
            <a:ext cx="1737360" cy="206210"/>
          </a:xfrm>
          <a:prstGeom prst="rect">
            <a:avLst/>
          </a:prstGeom>
          <a:noFill/>
        </p:spPr>
        <p:txBody>
          <a:bodyPr wrap="square" lIns="0" tIns="18288" rIns="0" bIns="18288" anchor="t">
            <a:spAutoFit/>
          </a:bodyPr>
          <a:lstStyle/>
          <a:p>
            <a:pPr algn="l"/>
            <a:r>
              <a:rPr lang="en-US" sz="1100" b="1" i="0">
                <a:solidFill>
                  <a:srgbClr val="5C626B"/>
                </a:solidFill>
                <a:latin typeface="Open Sans ExtraBold"/>
              </a:rPr>
              <a:t>12 mio € × 0,04</a:t>
            </a:r>
          </a:p>
        </p:txBody>
      </p:sp>
      <p:sp>
        <p:nvSpPr>
          <p:cNvPr id="36" name="TextBox 35"/>
          <p:cNvSpPr txBox="1"/>
          <p:nvPr/>
        </p:nvSpPr>
        <p:spPr>
          <a:xfrm>
            <a:off x="9217152" y="5120640"/>
            <a:ext cx="1527048" cy="229294"/>
          </a:xfrm>
          <a:prstGeom prst="rect">
            <a:avLst/>
          </a:prstGeom>
          <a:noFill/>
        </p:spPr>
        <p:txBody>
          <a:bodyPr wrap="square" lIns="0" tIns="18288" rIns="0" bIns="18288" anchor="t">
            <a:spAutoFit/>
          </a:bodyPr>
          <a:lstStyle/>
          <a:p>
            <a:pPr algn="r"/>
            <a:r>
              <a:rPr lang="en-US" sz="1250" b="1" i="0">
                <a:solidFill>
                  <a:srgbClr val="2266CC"/>
                </a:solidFill>
                <a:latin typeface="Open Sans ExtraBold"/>
              </a:rPr>
              <a:t>480.000 € / leto</a:t>
            </a:r>
          </a:p>
        </p:txBody>
      </p:sp>
      <p:sp>
        <p:nvSpPr>
          <p:cNvPr id="37" name="Rectangle 36"/>
          <p:cNvSpPr/>
          <p:nvPr/>
        </p:nvSpPr>
        <p:spPr>
          <a:xfrm>
            <a:off x="1261872" y="578815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8" name="TextBox 37"/>
          <p:cNvSpPr txBox="1"/>
          <p:nvPr/>
        </p:nvSpPr>
        <p:spPr>
          <a:xfrm>
            <a:off x="1444751" y="5846850"/>
            <a:ext cx="9528048" cy="467820"/>
          </a:xfrm>
          <a:prstGeom prst="rect">
            <a:avLst/>
          </a:prstGeom>
          <a:noFill/>
        </p:spPr>
        <p:txBody>
          <a:bodyPr wrap="square" lIns="0" tIns="18288" rIns="0" bIns="18288" anchor="ctr">
            <a:spAutoFit/>
          </a:bodyPr>
          <a:lstStyle/>
          <a:p>
            <a:pPr algn="l"/>
            <a:r>
              <a:rPr lang="en-US" sz="1400" b="1" i="0">
                <a:solidFill>
                  <a:srgbClr val="242627"/>
                </a:solidFill>
                <a:latin typeface="Open Sans ExtraBold"/>
              </a:rPr>
              <a:t>Podatke ima vsak POS in vsak ERP. Premija je diagnostika, ne dokaz – a je alarm, ki pove, kje začeti meriti.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5486400" y="274320"/>
            <a:ext cx="5486400" cy="183127"/>
          </a:xfrm>
          <a:prstGeom prst="rect">
            <a:avLst/>
          </a:prstGeom>
          <a:noFill/>
        </p:spPr>
        <p:txBody>
          <a:bodyPr wrap="square" lIns="0" tIns="18288" rIns="0" bIns="18288" anchor="t">
            <a:spAutoFit/>
          </a:bodyPr>
          <a:lstStyle/>
          <a:p>
            <a:pPr algn="r"/>
            <a:r>
              <a:rPr lang="en-US" sz="950" b="1" i="0">
                <a:solidFill>
                  <a:srgbClr val="9AA3AE"/>
                </a:solidFill>
                <a:latin typeface="Open Sans ExtraBold"/>
              </a:rPr>
              <a:t>04 · NAGRAJEVANJE BREZ EROZIJE MARŽE</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lang="en-US" sz="3000" b="1" i="0">
                <a:solidFill>
                  <a:srgbClr val="2266CC"/>
                </a:solidFill>
                <a:latin typeface="Open Sans ExtraBold"/>
              </a:rPr>
              <a:t>Koliko mora program prinesti,</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lang="en-US" sz="3000" b="1" i="0">
                <a:solidFill>
                  <a:srgbClr val="242627"/>
                </a:solidFill>
                <a:latin typeface="Open Sans ExtraBold"/>
              </a:rPr>
              <a:t>da se izplača</a:t>
            </a:r>
          </a:p>
        </p:txBody>
      </p:sp>
      <p:sp>
        <p:nvSpPr>
          <p:cNvPr id="5" name="TextBox 4"/>
          <p:cNvSpPr txBox="1"/>
          <p:nvPr/>
        </p:nvSpPr>
        <p:spPr>
          <a:xfrm>
            <a:off x="1261872" y="1691640"/>
            <a:ext cx="9710928" cy="236988"/>
          </a:xfrm>
          <a:prstGeom prst="rect">
            <a:avLst/>
          </a:prstGeom>
          <a:noFill/>
        </p:spPr>
        <p:txBody>
          <a:bodyPr wrap="square" lIns="0" tIns="18288" rIns="0" bIns="18288" anchor="t">
            <a:spAutoFit/>
          </a:bodyPr>
          <a:lstStyle/>
          <a:p>
            <a:pPr algn="l"/>
            <a:r>
              <a:rPr lang="en-US" sz="1300" b="0" i="0">
                <a:solidFill>
                  <a:srgbClr val="5C626B"/>
                </a:solidFill>
                <a:latin typeface="Open Sans Light"/>
              </a:rPr>
              <a:t>Preprosta računica, ki jo naredite pred prvim pravilom – in tri načela, s katerimi jo dosežete brez erozije marže.</a:t>
            </a:r>
          </a:p>
        </p:txBody>
      </p:sp>
      <p:sp>
        <p:nvSpPr>
          <p:cNvPr id="6" name="Rectangle 5"/>
          <p:cNvSpPr/>
          <p:nvPr/>
        </p:nvSpPr>
        <p:spPr>
          <a:xfrm>
            <a:off x="1261872" y="2377440"/>
            <a:ext cx="4572000" cy="361188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Rectangle 6"/>
          <p:cNvSpPr/>
          <p:nvPr/>
        </p:nvSpPr>
        <p:spPr>
          <a:xfrm>
            <a:off x="1261872" y="2377440"/>
            <a:ext cx="4572000" cy="54864"/>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490472" y="2514600"/>
            <a:ext cx="4114800" cy="229294"/>
          </a:xfrm>
          <a:prstGeom prst="rect">
            <a:avLst/>
          </a:prstGeom>
          <a:noFill/>
        </p:spPr>
        <p:txBody>
          <a:bodyPr wrap="square" lIns="0" tIns="18288" rIns="0" bIns="18288" anchor="t">
            <a:spAutoFit/>
          </a:bodyPr>
          <a:lstStyle/>
          <a:p>
            <a:pPr algn="l"/>
            <a:r>
              <a:rPr lang="en-US" sz="1250" b="1" i="0">
                <a:solidFill>
                  <a:srgbClr val="2266CC"/>
                </a:solidFill>
                <a:latin typeface="Open Sans ExtraBold"/>
              </a:rPr>
              <a:t>Primer: program s točkami</a:t>
            </a:r>
          </a:p>
        </p:txBody>
      </p:sp>
      <p:sp>
        <p:nvSpPr>
          <p:cNvPr id="9" name="TextBox 8"/>
          <p:cNvSpPr txBox="1"/>
          <p:nvPr/>
        </p:nvSpPr>
        <p:spPr>
          <a:xfrm>
            <a:off x="1490472" y="2991414"/>
            <a:ext cx="2240280" cy="198516"/>
          </a:xfrm>
          <a:prstGeom prst="rect">
            <a:avLst/>
          </a:prstGeom>
          <a:noFill/>
        </p:spPr>
        <p:txBody>
          <a:bodyPr wrap="square" lIns="0" tIns="18288" rIns="0" bIns="18288" anchor="ctr">
            <a:spAutoFit/>
          </a:bodyPr>
          <a:lstStyle/>
          <a:p>
            <a:pPr algn="l"/>
            <a:r>
              <a:rPr lang="en-US" sz="1050" b="0" i="0">
                <a:solidFill>
                  <a:srgbClr val="5C626B"/>
                </a:solidFill>
                <a:latin typeface="Open Sans Light"/>
              </a:rPr>
              <a:t>Prodaja</a:t>
            </a:r>
          </a:p>
        </p:txBody>
      </p:sp>
      <p:sp>
        <p:nvSpPr>
          <p:cNvPr id="10" name="TextBox 9"/>
          <p:cNvSpPr txBox="1"/>
          <p:nvPr/>
        </p:nvSpPr>
        <p:spPr>
          <a:xfrm>
            <a:off x="3730752" y="2987567"/>
            <a:ext cx="1874519" cy="206210"/>
          </a:xfrm>
          <a:prstGeom prst="rect">
            <a:avLst/>
          </a:prstGeom>
          <a:noFill/>
        </p:spPr>
        <p:txBody>
          <a:bodyPr wrap="square" lIns="0" tIns="18288" rIns="0" bIns="18288" anchor="ctr">
            <a:spAutoFit/>
          </a:bodyPr>
          <a:lstStyle/>
          <a:p>
            <a:pPr algn="r"/>
            <a:r>
              <a:rPr lang="en-US" sz="1100" b="0" i="0">
                <a:solidFill>
                  <a:srgbClr val="242627"/>
                </a:solidFill>
                <a:latin typeface="Open Sans Light"/>
              </a:rPr>
              <a:t>10 mio €</a:t>
            </a:r>
          </a:p>
        </p:txBody>
      </p:sp>
      <p:sp>
        <p:nvSpPr>
          <p:cNvPr id="11" name="TextBox 10"/>
          <p:cNvSpPr txBox="1"/>
          <p:nvPr/>
        </p:nvSpPr>
        <p:spPr>
          <a:xfrm>
            <a:off x="1490472" y="3402894"/>
            <a:ext cx="2240280" cy="198516"/>
          </a:xfrm>
          <a:prstGeom prst="rect">
            <a:avLst/>
          </a:prstGeom>
          <a:noFill/>
        </p:spPr>
        <p:txBody>
          <a:bodyPr wrap="square" lIns="0" tIns="18288" rIns="0" bIns="18288" anchor="ctr">
            <a:spAutoFit/>
          </a:bodyPr>
          <a:lstStyle/>
          <a:p>
            <a:pPr algn="l"/>
            <a:r>
              <a:rPr lang="en-US" sz="1050" b="0" i="0">
                <a:solidFill>
                  <a:srgbClr val="5C626B"/>
                </a:solidFill>
                <a:latin typeface="Open Sans Light"/>
              </a:rPr>
              <a:t>Prodaja članom</a:t>
            </a:r>
          </a:p>
        </p:txBody>
      </p:sp>
      <p:sp>
        <p:nvSpPr>
          <p:cNvPr id="12" name="TextBox 11"/>
          <p:cNvSpPr txBox="1"/>
          <p:nvPr/>
        </p:nvSpPr>
        <p:spPr>
          <a:xfrm>
            <a:off x="3730752" y="3399047"/>
            <a:ext cx="1874519" cy="206210"/>
          </a:xfrm>
          <a:prstGeom prst="rect">
            <a:avLst/>
          </a:prstGeom>
          <a:noFill/>
        </p:spPr>
        <p:txBody>
          <a:bodyPr wrap="square" lIns="0" tIns="18288" rIns="0" bIns="18288" anchor="ctr">
            <a:spAutoFit/>
          </a:bodyPr>
          <a:lstStyle/>
          <a:p>
            <a:pPr algn="r"/>
            <a:r>
              <a:rPr lang="en-US" sz="1100" b="0" i="0">
                <a:solidFill>
                  <a:srgbClr val="242627"/>
                </a:solidFill>
                <a:latin typeface="Open Sans Light"/>
              </a:rPr>
              <a:t>6 mio €</a:t>
            </a:r>
          </a:p>
        </p:txBody>
      </p:sp>
      <p:sp>
        <p:nvSpPr>
          <p:cNvPr id="13" name="TextBox 12"/>
          <p:cNvSpPr txBox="1"/>
          <p:nvPr/>
        </p:nvSpPr>
        <p:spPr>
          <a:xfrm>
            <a:off x="1490472" y="3814374"/>
            <a:ext cx="2240280" cy="198516"/>
          </a:xfrm>
          <a:prstGeom prst="rect">
            <a:avLst/>
          </a:prstGeom>
          <a:noFill/>
        </p:spPr>
        <p:txBody>
          <a:bodyPr wrap="square" lIns="0" tIns="18288" rIns="0" bIns="18288" anchor="ctr">
            <a:spAutoFit/>
          </a:bodyPr>
          <a:lstStyle/>
          <a:p>
            <a:pPr algn="l"/>
            <a:r>
              <a:rPr lang="en-US" sz="1050" b="0" i="0">
                <a:solidFill>
                  <a:srgbClr val="5C626B"/>
                </a:solidFill>
                <a:latin typeface="Open Sans Light"/>
              </a:rPr>
              <a:t>Točke, 2 % članske prodaje</a:t>
            </a:r>
          </a:p>
        </p:txBody>
      </p:sp>
      <p:sp>
        <p:nvSpPr>
          <p:cNvPr id="14" name="TextBox 13"/>
          <p:cNvSpPr txBox="1"/>
          <p:nvPr/>
        </p:nvSpPr>
        <p:spPr>
          <a:xfrm>
            <a:off x="3730752" y="3810527"/>
            <a:ext cx="1874519" cy="206210"/>
          </a:xfrm>
          <a:prstGeom prst="rect">
            <a:avLst/>
          </a:prstGeom>
          <a:noFill/>
        </p:spPr>
        <p:txBody>
          <a:bodyPr wrap="square" lIns="0" tIns="18288" rIns="0" bIns="18288" anchor="ctr">
            <a:spAutoFit/>
          </a:bodyPr>
          <a:lstStyle/>
          <a:p>
            <a:pPr algn="r"/>
            <a:r>
              <a:rPr lang="en-US" sz="1100" b="0" i="0">
                <a:solidFill>
                  <a:srgbClr val="242627"/>
                </a:solidFill>
                <a:latin typeface="Open Sans Light"/>
              </a:rPr>
              <a:t>120.000 €</a:t>
            </a:r>
          </a:p>
        </p:txBody>
      </p:sp>
      <p:sp>
        <p:nvSpPr>
          <p:cNvPr id="15" name="TextBox 14"/>
          <p:cNvSpPr txBox="1"/>
          <p:nvPr/>
        </p:nvSpPr>
        <p:spPr>
          <a:xfrm>
            <a:off x="1490472" y="4225854"/>
            <a:ext cx="2240280" cy="198516"/>
          </a:xfrm>
          <a:prstGeom prst="rect">
            <a:avLst/>
          </a:prstGeom>
          <a:noFill/>
        </p:spPr>
        <p:txBody>
          <a:bodyPr wrap="square" lIns="0" tIns="18288" rIns="0" bIns="18288" anchor="ctr">
            <a:spAutoFit/>
          </a:bodyPr>
          <a:lstStyle/>
          <a:p>
            <a:pPr algn="l"/>
            <a:r>
              <a:rPr lang="en-US" sz="1050" b="0" i="0">
                <a:solidFill>
                  <a:srgbClr val="5C626B"/>
                </a:solidFill>
                <a:latin typeface="Open Sans Light"/>
              </a:rPr>
              <a:t>Obratovanje programa</a:t>
            </a:r>
          </a:p>
        </p:txBody>
      </p:sp>
      <p:sp>
        <p:nvSpPr>
          <p:cNvPr id="16" name="TextBox 15"/>
          <p:cNvSpPr txBox="1"/>
          <p:nvPr/>
        </p:nvSpPr>
        <p:spPr>
          <a:xfrm>
            <a:off x="3730752" y="4222007"/>
            <a:ext cx="1874519" cy="206210"/>
          </a:xfrm>
          <a:prstGeom prst="rect">
            <a:avLst/>
          </a:prstGeom>
          <a:noFill/>
        </p:spPr>
        <p:txBody>
          <a:bodyPr wrap="square" lIns="0" tIns="18288" rIns="0" bIns="18288" anchor="ctr">
            <a:spAutoFit/>
          </a:bodyPr>
          <a:lstStyle/>
          <a:p>
            <a:pPr algn="r"/>
            <a:r>
              <a:rPr lang="en-US" sz="1100" b="0" i="0">
                <a:solidFill>
                  <a:srgbClr val="242627"/>
                </a:solidFill>
                <a:latin typeface="Open Sans Light"/>
              </a:rPr>
              <a:t>60.000 €</a:t>
            </a:r>
          </a:p>
        </p:txBody>
      </p:sp>
      <p:sp>
        <p:nvSpPr>
          <p:cNvPr id="17" name="Rectangle 16"/>
          <p:cNvSpPr/>
          <p:nvPr/>
        </p:nvSpPr>
        <p:spPr>
          <a:xfrm>
            <a:off x="1490472" y="4517136"/>
            <a:ext cx="4114800" cy="10972"/>
          </a:xfrm>
          <a:prstGeom prst="rect">
            <a:avLst/>
          </a:prstGeom>
          <a:solidFill>
            <a:srgbClr val="9AA3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1490472" y="4637334"/>
            <a:ext cx="2240280" cy="198516"/>
          </a:xfrm>
          <a:prstGeom prst="rect">
            <a:avLst/>
          </a:prstGeom>
          <a:noFill/>
        </p:spPr>
        <p:txBody>
          <a:bodyPr wrap="square" lIns="0" tIns="18288" rIns="0" bIns="18288" anchor="ctr">
            <a:spAutoFit/>
          </a:bodyPr>
          <a:lstStyle/>
          <a:p>
            <a:pPr algn="l"/>
            <a:r>
              <a:rPr lang="en-US" sz="1050" b="1" i="0">
                <a:solidFill>
                  <a:srgbClr val="242627"/>
                </a:solidFill>
                <a:latin typeface="Open Sans ExtraBold"/>
              </a:rPr>
              <a:t>Strošek programa na leto</a:t>
            </a:r>
          </a:p>
        </p:txBody>
      </p:sp>
      <p:sp>
        <p:nvSpPr>
          <p:cNvPr id="19" name="TextBox 18"/>
          <p:cNvSpPr txBox="1"/>
          <p:nvPr/>
        </p:nvSpPr>
        <p:spPr>
          <a:xfrm>
            <a:off x="3730752" y="4629639"/>
            <a:ext cx="1874519" cy="213905"/>
          </a:xfrm>
          <a:prstGeom prst="rect">
            <a:avLst/>
          </a:prstGeom>
          <a:noFill/>
        </p:spPr>
        <p:txBody>
          <a:bodyPr wrap="square" lIns="0" tIns="18288" rIns="0" bIns="18288" anchor="ctr">
            <a:spAutoFit/>
          </a:bodyPr>
          <a:lstStyle/>
          <a:p>
            <a:pPr algn="r"/>
            <a:r>
              <a:rPr lang="en-US" sz="1150" b="1" i="0">
                <a:solidFill>
                  <a:srgbClr val="2266CC"/>
                </a:solidFill>
                <a:latin typeface="Open Sans ExtraBold"/>
              </a:rPr>
              <a:t>180.000 €</a:t>
            </a:r>
          </a:p>
        </p:txBody>
      </p:sp>
      <p:sp>
        <p:nvSpPr>
          <p:cNvPr id="20" name="TextBox 19"/>
          <p:cNvSpPr txBox="1"/>
          <p:nvPr/>
        </p:nvSpPr>
        <p:spPr>
          <a:xfrm>
            <a:off x="1490472" y="4965192"/>
            <a:ext cx="2240280" cy="365760"/>
          </a:xfrm>
          <a:prstGeom prst="rect">
            <a:avLst/>
          </a:prstGeom>
          <a:noFill/>
        </p:spPr>
        <p:txBody>
          <a:bodyPr wrap="square" lIns="0" tIns="18288" rIns="0" bIns="18288" anchor="ctr">
            <a:spAutoFit/>
          </a:bodyPr>
          <a:lstStyle/>
          <a:p>
            <a:pPr algn="l"/>
            <a:r>
              <a:rPr lang="en-US" sz="1050" b="1" i="0">
                <a:solidFill>
                  <a:srgbClr val="242627"/>
                </a:solidFill>
                <a:latin typeface="Open Sans ExtraBold"/>
              </a:rPr>
              <a:t>Potrebna inkrementalna prodaja (40 % prisp. marže)</a:t>
            </a:r>
          </a:p>
        </p:txBody>
      </p:sp>
      <p:sp>
        <p:nvSpPr>
          <p:cNvPr id="21" name="TextBox 20"/>
          <p:cNvSpPr txBox="1"/>
          <p:nvPr/>
        </p:nvSpPr>
        <p:spPr>
          <a:xfrm>
            <a:off x="3730752" y="5041119"/>
            <a:ext cx="1874519" cy="213905"/>
          </a:xfrm>
          <a:prstGeom prst="rect">
            <a:avLst/>
          </a:prstGeom>
          <a:noFill/>
        </p:spPr>
        <p:txBody>
          <a:bodyPr wrap="square" lIns="0" tIns="18288" rIns="0" bIns="18288" anchor="ctr">
            <a:spAutoFit/>
          </a:bodyPr>
          <a:lstStyle/>
          <a:p>
            <a:pPr algn="r"/>
            <a:r>
              <a:rPr lang="en-US" sz="1150" b="1" i="0">
                <a:solidFill>
                  <a:srgbClr val="2266CC"/>
                </a:solidFill>
                <a:latin typeface="Open Sans ExtraBold"/>
              </a:rPr>
              <a:t>≈ 450.000 €</a:t>
            </a:r>
          </a:p>
        </p:txBody>
      </p:sp>
      <p:sp>
        <p:nvSpPr>
          <p:cNvPr id="22" name="TextBox 21"/>
          <p:cNvSpPr txBox="1"/>
          <p:nvPr/>
        </p:nvSpPr>
        <p:spPr>
          <a:xfrm>
            <a:off x="1490472" y="5449824"/>
            <a:ext cx="4114800" cy="375487"/>
          </a:xfrm>
          <a:prstGeom prst="rect">
            <a:avLst/>
          </a:prstGeom>
          <a:noFill/>
        </p:spPr>
        <p:txBody>
          <a:bodyPr wrap="square" lIns="0" tIns="18288" rIns="0" bIns="18288" anchor="t">
            <a:spAutoFit/>
          </a:bodyPr>
          <a:lstStyle/>
          <a:p>
            <a:pPr algn="l"/>
            <a:r>
              <a:rPr lang="en-US" sz="1100" b="1" i="0">
                <a:solidFill>
                  <a:srgbClr val="2266CC"/>
                </a:solidFill>
                <a:latin typeface="Open Sans ExtraBold"/>
              </a:rPr>
              <a:t>… oziroma ≈ 8 % več, kot bi isti ljudje kupili brez programa</a:t>
            </a:r>
          </a:p>
        </p:txBody>
      </p:sp>
      <p:sp>
        <p:nvSpPr>
          <p:cNvPr id="23" name="TextBox 22"/>
          <p:cNvSpPr txBox="1"/>
          <p:nvPr/>
        </p:nvSpPr>
        <p:spPr>
          <a:xfrm>
            <a:off x="6199632" y="2331720"/>
            <a:ext cx="4773168" cy="244682"/>
          </a:xfrm>
          <a:prstGeom prst="rect">
            <a:avLst/>
          </a:prstGeom>
          <a:noFill/>
        </p:spPr>
        <p:txBody>
          <a:bodyPr wrap="square" lIns="0" tIns="18288" rIns="0" bIns="18288" anchor="t">
            <a:spAutoFit/>
          </a:bodyPr>
          <a:lstStyle/>
          <a:p>
            <a:pPr algn="l"/>
            <a:r>
              <a:rPr lang="en-US" sz="1350" b="1" i="0">
                <a:solidFill>
                  <a:srgbClr val="2266CC"/>
                </a:solidFill>
                <a:latin typeface="Open Sans ExtraBold"/>
              </a:rPr>
              <a:t>Tri načela brez erozije marže</a:t>
            </a:r>
          </a:p>
        </p:txBody>
      </p:sp>
      <p:sp>
        <p:nvSpPr>
          <p:cNvPr id="24" name="Rectangle 23"/>
          <p:cNvSpPr/>
          <p:nvPr/>
        </p:nvSpPr>
        <p:spPr>
          <a:xfrm>
            <a:off x="6199632" y="2834640"/>
            <a:ext cx="4773168" cy="97840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TextBox 24"/>
          <p:cNvSpPr txBox="1"/>
          <p:nvPr/>
        </p:nvSpPr>
        <p:spPr>
          <a:xfrm>
            <a:off x="6382512" y="2880360"/>
            <a:ext cx="640080" cy="313932"/>
          </a:xfrm>
          <a:prstGeom prst="rect">
            <a:avLst/>
          </a:prstGeom>
          <a:noFill/>
        </p:spPr>
        <p:txBody>
          <a:bodyPr wrap="square" lIns="0" tIns="18288" rIns="0" bIns="18288" anchor="t">
            <a:spAutoFit/>
          </a:bodyPr>
          <a:lstStyle/>
          <a:p>
            <a:pPr algn="l"/>
            <a:r>
              <a:rPr lang="en-US" sz="1800" b="1" i="0">
                <a:solidFill>
                  <a:srgbClr val="FFFFFF"/>
                </a:solidFill>
                <a:latin typeface="Open Sans ExtraBold"/>
              </a:rPr>
              <a:t>01</a:t>
            </a:r>
          </a:p>
        </p:txBody>
      </p:sp>
      <p:sp>
        <p:nvSpPr>
          <p:cNvPr id="26" name="TextBox 25"/>
          <p:cNvSpPr txBox="1"/>
          <p:nvPr/>
        </p:nvSpPr>
        <p:spPr>
          <a:xfrm>
            <a:off x="7022592" y="2889504"/>
            <a:ext cx="3767327" cy="229294"/>
          </a:xfrm>
          <a:prstGeom prst="rect">
            <a:avLst/>
          </a:prstGeom>
          <a:noFill/>
        </p:spPr>
        <p:txBody>
          <a:bodyPr wrap="square" lIns="0" tIns="18288" rIns="0" bIns="18288" anchor="t">
            <a:spAutoFit/>
          </a:bodyPr>
          <a:lstStyle/>
          <a:p>
            <a:pPr algn="l"/>
            <a:r>
              <a:rPr lang="en-US" sz="1250" b="1" i="0">
                <a:solidFill>
                  <a:srgbClr val="FFFFFF"/>
                </a:solidFill>
                <a:latin typeface="Open Sans ExtraBold"/>
              </a:rPr>
              <a:t>Nagradi vedenje, ne nakupa</a:t>
            </a:r>
          </a:p>
        </p:txBody>
      </p:sp>
      <p:sp>
        <p:nvSpPr>
          <p:cNvPr id="27" name="TextBox 26"/>
          <p:cNvSpPr txBox="1"/>
          <p:nvPr/>
        </p:nvSpPr>
        <p:spPr>
          <a:xfrm>
            <a:off x="7022592" y="3291840"/>
            <a:ext cx="3767327" cy="344710"/>
          </a:xfrm>
          <a:prstGeom prst="rect">
            <a:avLst/>
          </a:prstGeom>
          <a:noFill/>
        </p:spPr>
        <p:txBody>
          <a:bodyPr wrap="square" lIns="0" tIns="18288" rIns="0" bIns="18288" anchor="t">
            <a:spAutoFit/>
          </a:bodyPr>
          <a:lstStyle/>
          <a:p>
            <a:pPr algn="l"/>
            <a:r>
              <a:rPr lang="en-US" sz="1000" b="0" i="0">
                <a:solidFill>
                  <a:srgbClr val="FFFFFF"/>
                </a:solidFill>
                <a:latin typeface="Open Sans Light"/>
              </a:rPr>
              <a:t>izpolnjen profil, ocena, recept, druga kategorija, skeniran izdelek – vedenja, ki gradijo podatke in navado, stanejo pa malo</a:t>
            </a:r>
          </a:p>
        </p:txBody>
      </p:sp>
      <p:sp>
        <p:nvSpPr>
          <p:cNvPr id="28" name="Rectangle 27"/>
          <p:cNvSpPr/>
          <p:nvPr/>
        </p:nvSpPr>
        <p:spPr>
          <a:xfrm>
            <a:off x="6199632" y="3904487"/>
            <a:ext cx="4773168" cy="978408"/>
          </a:xfrm>
          <a:prstGeom prst="rect">
            <a:avLst/>
          </a:prstGeom>
          <a:solidFill>
            <a:srgbClr val="5B9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TextBox 28"/>
          <p:cNvSpPr txBox="1"/>
          <p:nvPr/>
        </p:nvSpPr>
        <p:spPr>
          <a:xfrm>
            <a:off x="6382512" y="3950207"/>
            <a:ext cx="640080" cy="313932"/>
          </a:xfrm>
          <a:prstGeom prst="rect">
            <a:avLst/>
          </a:prstGeom>
          <a:noFill/>
        </p:spPr>
        <p:txBody>
          <a:bodyPr wrap="square" lIns="0" tIns="18288" rIns="0" bIns="18288" anchor="t">
            <a:spAutoFit/>
          </a:bodyPr>
          <a:lstStyle/>
          <a:p>
            <a:pPr algn="l"/>
            <a:r>
              <a:rPr lang="en-US" sz="1800" b="1" i="0">
                <a:solidFill>
                  <a:srgbClr val="FFFFFF"/>
                </a:solidFill>
                <a:latin typeface="Open Sans ExtraBold"/>
              </a:rPr>
              <a:t>02</a:t>
            </a:r>
          </a:p>
        </p:txBody>
      </p:sp>
      <p:sp>
        <p:nvSpPr>
          <p:cNvPr id="30" name="TextBox 29"/>
          <p:cNvSpPr txBox="1"/>
          <p:nvPr/>
        </p:nvSpPr>
        <p:spPr>
          <a:xfrm>
            <a:off x="7022592" y="3959351"/>
            <a:ext cx="3767327" cy="229294"/>
          </a:xfrm>
          <a:prstGeom prst="rect">
            <a:avLst/>
          </a:prstGeom>
          <a:noFill/>
        </p:spPr>
        <p:txBody>
          <a:bodyPr wrap="square" lIns="0" tIns="18288" rIns="0" bIns="18288" anchor="t">
            <a:spAutoFit/>
          </a:bodyPr>
          <a:lstStyle/>
          <a:p>
            <a:pPr algn="l"/>
            <a:r>
              <a:rPr lang="en-US" sz="1250" b="1" i="0">
                <a:solidFill>
                  <a:srgbClr val="FFFFFF"/>
                </a:solidFill>
                <a:latin typeface="Open Sans ExtraBold"/>
              </a:rPr>
              <a:t>Prepoznavanje in doživetje pred odstotki</a:t>
            </a:r>
          </a:p>
        </p:txBody>
      </p:sp>
      <p:sp>
        <p:nvSpPr>
          <p:cNvPr id="31" name="TextBox 30"/>
          <p:cNvSpPr txBox="1"/>
          <p:nvPr/>
        </p:nvSpPr>
        <p:spPr>
          <a:xfrm>
            <a:off x="7022592" y="4361688"/>
            <a:ext cx="3767327" cy="344710"/>
          </a:xfrm>
          <a:prstGeom prst="rect">
            <a:avLst/>
          </a:prstGeom>
          <a:noFill/>
        </p:spPr>
        <p:txBody>
          <a:bodyPr wrap="square" lIns="0" tIns="18288" rIns="0" bIns="18288" anchor="t">
            <a:spAutoFit/>
          </a:bodyPr>
          <a:lstStyle/>
          <a:p>
            <a:pPr algn="l"/>
            <a:r>
              <a:rPr lang="en-US" sz="1000" b="0" i="0">
                <a:solidFill>
                  <a:srgbClr val="FFFFFF"/>
                </a:solidFill>
                <a:latin typeface="Open Sans Light"/>
              </a:rPr>
              <a:t>zgodnji dostop, pozna odjava, svetovanje, vabilo – zaznana vrednost raste, strošek na kos ne</a:t>
            </a:r>
          </a:p>
        </p:txBody>
      </p:sp>
      <p:sp>
        <p:nvSpPr>
          <p:cNvPr id="32" name="Rectangle 31"/>
          <p:cNvSpPr/>
          <p:nvPr/>
        </p:nvSpPr>
        <p:spPr>
          <a:xfrm>
            <a:off x="6199632" y="4974336"/>
            <a:ext cx="4773168" cy="978408"/>
          </a:xfrm>
          <a:prstGeom prst="rect">
            <a:avLst/>
          </a:prstGeom>
          <a:solidFill>
            <a:srgbClr val="2426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 name="TextBox 32"/>
          <p:cNvSpPr txBox="1"/>
          <p:nvPr/>
        </p:nvSpPr>
        <p:spPr>
          <a:xfrm>
            <a:off x="6382512" y="5020055"/>
            <a:ext cx="640080" cy="313932"/>
          </a:xfrm>
          <a:prstGeom prst="rect">
            <a:avLst/>
          </a:prstGeom>
          <a:noFill/>
        </p:spPr>
        <p:txBody>
          <a:bodyPr wrap="square" lIns="0" tIns="18288" rIns="0" bIns="18288" anchor="t">
            <a:spAutoFit/>
          </a:bodyPr>
          <a:lstStyle/>
          <a:p>
            <a:pPr algn="l"/>
            <a:r>
              <a:rPr lang="en-US" sz="1800" b="1" i="0">
                <a:solidFill>
                  <a:srgbClr val="FFFFFF"/>
                </a:solidFill>
                <a:latin typeface="Open Sans ExtraBold"/>
              </a:rPr>
              <a:t>03</a:t>
            </a:r>
          </a:p>
        </p:txBody>
      </p:sp>
      <p:sp>
        <p:nvSpPr>
          <p:cNvPr id="34" name="TextBox 33"/>
          <p:cNvSpPr txBox="1"/>
          <p:nvPr/>
        </p:nvSpPr>
        <p:spPr>
          <a:xfrm>
            <a:off x="7022592" y="5029199"/>
            <a:ext cx="3767327" cy="229294"/>
          </a:xfrm>
          <a:prstGeom prst="rect">
            <a:avLst/>
          </a:prstGeom>
          <a:noFill/>
        </p:spPr>
        <p:txBody>
          <a:bodyPr wrap="square" lIns="0" tIns="18288" rIns="0" bIns="18288" anchor="t">
            <a:spAutoFit/>
          </a:bodyPr>
          <a:lstStyle/>
          <a:p>
            <a:pPr algn="l"/>
            <a:r>
              <a:rPr lang="en-US" sz="1250" b="1" i="0">
                <a:solidFill>
                  <a:srgbClr val="FFFFFF"/>
                </a:solidFill>
                <a:latin typeface="Open Sans ExtraBold"/>
              </a:rPr>
              <a:t>Ciljano namesto splošnega</a:t>
            </a:r>
          </a:p>
        </p:txBody>
      </p:sp>
      <p:sp>
        <p:nvSpPr>
          <p:cNvPr id="35" name="TextBox 34"/>
          <p:cNvSpPr txBox="1"/>
          <p:nvPr/>
        </p:nvSpPr>
        <p:spPr>
          <a:xfrm>
            <a:off x="7022592" y="5431536"/>
            <a:ext cx="3767327" cy="344710"/>
          </a:xfrm>
          <a:prstGeom prst="rect">
            <a:avLst/>
          </a:prstGeom>
          <a:noFill/>
        </p:spPr>
        <p:txBody>
          <a:bodyPr wrap="square" lIns="0" tIns="18288" rIns="0" bIns="18288" anchor="t">
            <a:spAutoFit/>
          </a:bodyPr>
          <a:lstStyle/>
          <a:p>
            <a:pPr algn="l"/>
            <a:r>
              <a:rPr lang="en-US" sz="1000" b="0" i="0">
                <a:solidFill>
                  <a:srgbClr val="FFFFFF"/>
                </a:solidFill>
                <a:latin typeface="Open Sans Light"/>
              </a:rPr>
              <a:t>kupon, ki ve, kaj kupujete; energija programa k lahkim in zmernim kupcem, kjer je prirast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TextBox 2"/>
          <p:cNvSpPr txBox="1"/>
          <p:nvPr/>
        </p:nvSpPr>
        <p:spPr>
          <a:xfrm>
            <a:off x="914400" y="548640"/>
            <a:ext cx="7315200" cy="183127"/>
          </a:xfrm>
          <a:prstGeom prst="rect">
            <a:avLst/>
          </a:prstGeom>
          <a:noFill/>
        </p:spPr>
        <p:txBody>
          <a:bodyPr wrap="square" lIns="0" tIns="18288" rIns="0" bIns="18288" anchor="t">
            <a:spAutoFit/>
          </a:bodyPr>
          <a:lstStyle/>
          <a:p>
            <a:pPr algn="l"/>
            <a:r>
              <a:rPr lang="en-US" sz="950" b="1" i="0">
                <a:solidFill>
                  <a:srgbClr val="CFE0F7"/>
                </a:solidFill>
                <a:latin typeface="Open Sans ExtraBold"/>
              </a:rPr>
              <a:t>05 · DEMO V ŽIVO</a:t>
            </a:r>
          </a:p>
        </p:txBody>
      </p:sp>
      <p:sp>
        <p:nvSpPr>
          <p:cNvPr id="4" name="TextBox 3"/>
          <p:cNvSpPr txBox="1"/>
          <p:nvPr/>
        </p:nvSpPr>
        <p:spPr>
          <a:xfrm>
            <a:off x="914400" y="1005840"/>
            <a:ext cx="10332720" cy="652486"/>
          </a:xfrm>
          <a:prstGeom prst="rect">
            <a:avLst/>
          </a:prstGeom>
          <a:noFill/>
        </p:spPr>
        <p:txBody>
          <a:bodyPr wrap="square" lIns="0" tIns="18288" rIns="0" bIns="18288" anchor="t">
            <a:spAutoFit/>
          </a:bodyPr>
          <a:lstStyle/>
          <a:p>
            <a:pPr algn="l"/>
            <a:r>
              <a:rPr lang="en-US" sz="4000" b="1" i="0">
                <a:solidFill>
                  <a:srgbClr val="FFFFFF"/>
                </a:solidFill>
                <a:latin typeface="Open Sans ExtraBold"/>
              </a:rPr>
              <a:t>V živo:</a:t>
            </a:r>
          </a:p>
        </p:txBody>
      </p:sp>
      <p:sp>
        <p:nvSpPr>
          <p:cNvPr id="5" name="TextBox 4"/>
          <p:cNvSpPr txBox="1"/>
          <p:nvPr/>
        </p:nvSpPr>
        <p:spPr>
          <a:xfrm>
            <a:off x="914400" y="1737360"/>
            <a:ext cx="10332720" cy="560153"/>
          </a:xfrm>
          <a:prstGeom prst="rect">
            <a:avLst/>
          </a:prstGeom>
          <a:noFill/>
        </p:spPr>
        <p:txBody>
          <a:bodyPr wrap="square" lIns="0" tIns="18288" rIns="0" bIns="18288" anchor="t">
            <a:spAutoFit/>
          </a:bodyPr>
          <a:lstStyle/>
          <a:p>
            <a:pPr algn="l"/>
            <a:r>
              <a:rPr lang="en-US" sz="3400" b="1" i="0">
                <a:solidFill>
                  <a:srgbClr val="3CC9D8"/>
                </a:solidFill>
                <a:latin typeface="Open Sans ExtraBold"/>
              </a:rPr>
              <a:t>SAP Engagement Cloud in Open Loyalty</a:t>
            </a:r>
          </a:p>
        </p:txBody>
      </p:sp>
      <p:sp>
        <p:nvSpPr>
          <p:cNvPr id="6" name="TextBox 5"/>
          <p:cNvSpPr txBox="1"/>
          <p:nvPr/>
        </p:nvSpPr>
        <p:spPr>
          <a:xfrm>
            <a:off x="914400" y="2606040"/>
            <a:ext cx="7315200" cy="267766"/>
          </a:xfrm>
          <a:prstGeom prst="rect">
            <a:avLst/>
          </a:prstGeom>
          <a:noFill/>
        </p:spPr>
        <p:txBody>
          <a:bodyPr wrap="square" lIns="0" tIns="18288" rIns="0" bIns="18288" anchor="t">
            <a:spAutoFit/>
          </a:bodyPr>
          <a:lstStyle/>
          <a:p>
            <a:pPr algn="l"/>
            <a:r>
              <a:rPr lang="en-US" sz="1500" b="0" i="0">
                <a:solidFill>
                  <a:srgbClr val="FFFFFF"/>
                </a:solidFill>
                <a:latin typeface="Open Sans Light"/>
              </a:rPr>
              <a:t>Andrej Bergant, Head of R&amp;D</a:t>
            </a:r>
          </a:p>
        </p:txBody>
      </p:sp>
      <p:sp>
        <p:nvSpPr>
          <p:cNvPr id="7" name="Rectangle 6"/>
          <p:cNvSpPr/>
          <p:nvPr/>
        </p:nvSpPr>
        <p:spPr>
          <a:xfrm>
            <a:off x="914400" y="3383280"/>
            <a:ext cx="3271418" cy="1965960"/>
          </a:xfrm>
          <a:prstGeom prst="rect">
            <a:avLst/>
          </a:prstGeom>
          <a:solidFill>
            <a:srgbClr val="2266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Rectangle 7"/>
          <p:cNvSpPr/>
          <p:nvPr/>
        </p:nvSpPr>
        <p:spPr>
          <a:xfrm>
            <a:off x="914400" y="3383280"/>
            <a:ext cx="3271418" cy="54864"/>
          </a:xfrm>
          <a:prstGeom prst="rect">
            <a:avLst/>
          </a:prstGeom>
          <a:solidFill>
            <a:srgbClr val="3CC9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TextBox 8"/>
          <p:cNvSpPr txBox="1"/>
          <p:nvPr/>
        </p:nvSpPr>
        <p:spPr>
          <a:xfrm>
            <a:off x="1143000" y="3566160"/>
            <a:ext cx="914400" cy="406265"/>
          </a:xfrm>
          <a:prstGeom prst="rect">
            <a:avLst/>
          </a:prstGeom>
          <a:noFill/>
        </p:spPr>
        <p:txBody>
          <a:bodyPr wrap="square" lIns="0" tIns="18288" rIns="0" bIns="18288" anchor="t">
            <a:spAutoFit/>
          </a:bodyPr>
          <a:lstStyle/>
          <a:p>
            <a:pPr algn="l"/>
            <a:r>
              <a:rPr lang="en-US" sz="2400" b="1" i="0">
                <a:solidFill>
                  <a:srgbClr val="3CC9D8"/>
                </a:solidFill>
                <a:latin typeface="Open Sans ExtraBold"/>
              </a:rPr>
              <a:t>01</a:t>
            </a:r>
          </a:p>
        </p:txBody>
      </p:sp>
      <p:sp>
        <p:nvSpPr>
          <p:cNvPr id="10" name="TextBox 9"/>
          <p:cNvSpPr txBox="1"/>
          <p:nvPr/>
        </p:nvSpPr>
        <p:spPr>
          <a:xfrm>
            <a:off x="1143000" y="4069080"/>
            <a:ext cx="2814218" cy="260071"/>
          </a:xfrm>
          <a:prstGeom prst="rect">
            <a:avLst/>
          </a:prstGeom>
          <a:noFill/>
        </p:spPr>
        <p:txBody>
          <a:bodyPr wrap="square" lIns="0" tIns="18288" rIns="0" bIns="18288" anchor="t">
            <a:spAutoFit/>
          </a:bodyPr>
          <a:lstStyle/>
          <a:p>
            <a:pPr algn="l"/>
            <a:r>
              <a:rPr lang="en-US" sz="1450" b="1" i="0" dirty="0">
                <a:solidFill>
                  <a:srgbClr val="FFFFFF"/>
                </a:solidFill>
                <a:latin typeface="Open Sans ExtraBold"/>
              </a:rPr>
              <a:t>Pravilo, ki nagradi vedenje</a:t>
            </a:r>
          </a:p>
        </p:txBody>
      </p:sp>
      <p:sp>
        <p:nvSpPr>
          <p:cNvPr id="11" name="TextBox 10"/>
          <p:cNvSpPr txBox="1"/>
          <p:nvPr/>
        </p:nvSpPr>
        <p:spPr>
          <a:xfrm>
            <a:off x="1143000" y="4572000"/>
            <a:ext cx="2814218" cy="390876"/>
          </a:xfrm>
          <a:prstGeom prst="rect">
            <a:avLst/>
          </a:prstGeom>
          <a:noFill/>
        </p:spPr>
        <p:txBody>
          <a:bodyPr wrap="square" lIns="0" tIns="18288" rIns="0" bIns="18288" anchor="t">
            <a:spAutoFit/>
          </a:bodyPr>
          <a:lstStyle/>
          <a:p>
            <a:pPr algn="l"/>
            <a:r>
              <a:rPr lang="en-US" sz="1150" b="0" i="0">
                <a:solidFill>
                  <a:srgbClr val="CFE0F7"/>
                </a:solidFill>
                <a:latin typeface="Open Sans Light"/>
              </a:rPr>
              <a:t>kako v Open Loyalty zapišemo, katero vedenje program kupuje</a:t>
            </a:r>
          </a:p>
        </p:txBody>
      </p:sp>
      <p:sp>
        <p:nvSpPr>
          <p:cNvPr id="12" name="Rectangle 11"/>
          <p:cNvSpPr/>
          <p:nvPr/>
        </p:nvSpPr>
        <p:spPr>
          <a:xfrm>
            <a:off x="4460138" y="3383280"/>
            <a:ext cx="3271418" cy="1965960"/>
          </a:xfrm>
          <a:prstGeom prst="rect">
            <a:avLst/>
          </a:prstGeom>
          <a:solidFill>
            <a:srgbClr val="2266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Rectangle 12"/>
          <p:cNvSpPr/>
          <p:nvPr/>
        </p:nvSpPr>
        <p:spPr>
          <a:xfrm>
            <a:off x="4460138" y="3383280"/>
            <a:ext cx="3271418" cy="54864"/>
          </a:xfrm>
          <a:prstGeom prst="rect">
            <a:avLst/>
          </a:prstGeom>
          <a:solidFill>
            <a:srgbClr val="3CC9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4688738" y="3566160"/>
            <a:ext cx="914400" cy="406265"/>
          </a:xfrm>
          <a:prstGeom prst="rect">
            <a:avLst/>
          </a:prstGeom>
          <a:noFill/>
        </p:spPr>
        <p:txBody>
          <a:bodyPr wrap="square" lIns="0" tIns="18288" rIns="0" bIns="18288" anchor="t">
            <a:spAutoFit/>
          </a:bodyPr>
          <a:lstStyle/>
          <a:p>
            <a:pPr algn="l"/>
            <a:r>
              <a:rPr lang="en-US" sz="2400" b="1" i="0">
                <a:solidFill>
                  <a:srgbClr val="3CC9D8"/>
                </a:solidFill>
                <a:latin typeface="Open Sans ExtraBold"/>
              </a:rPr>
              <a:t>02</a:t>
            </a:r>
          </a:p>
        </p:txBody>
      </p:sp>
      <p:sp>
        <p:nvSpPr>
          <p:cNvPr id="15" name="TextBox 14"/>
          <p:cNvSpPr txBox="1"/>
          <p:nvPr/>
        </p:nvSpPr>
        <p:spPr>
          <a:xfrm>
            <a:off x="4688738" y="4069080"/>
            <a:ext cx="2814218" cy="483209"/>
          </a:xfrm>
          <a:prstGeom prst="rect">
            <a:avLst/>
          </a:prstGeom>
          <a:noFill/>
        </p:spPr>
        <p:txBody>
          <a:bodyPr wrap="square" lIns="0" tIns="18288" rIns="0" bIns="18288" anchor="t">
            <a:spAutoFit/>
          </a:bodyPr>
          <a:lstStyle/>
          <a:p>
            <a:pPr algn="l"/>
            <a:r>
              <a:rPr lang="en-US" sz="1450" b="1" i="0">
                <a:solidFill>
                  <a:srgbClr val="FFFFFF"/>
                </a:solidFill>
                <a:latin typeface="Open Sans ExtraBold"/>
              </a:rPr>
              <a:t>Sporočilo teden dni po nakupu</a:t>
            </a:r>
          </a:p>
        </p:txBody>
      </p:sp>
      <p:sp>
        <p:nvSpPr>
          <p:cNvPr id="16" name="TextBox 15"/>
          <p:cNvSpPr txBox="1"/>
          <p:nvPr/>
        </p:nvSpPr>
        <p:spPr>
          <a:xfrm>
            <a:off x="4688738" y="4572000"/>
            <a:ext cx="2814218" cy="390876"/>
          </a:xfrm>
          <a:prstGeom prst="rect">
            <a:avLst/>
          </a:prstGeom>
          <a:noFill/>
        </p:spPr>
        <p:txBody>
          <a:bodyPr wrap="square" lIns="0" tIns="18288" rIns="0" bIns="18288" anchor="t">
            <a:spAutoFit/>
          </a:bodyPr>
          <a:lstStyle/>
          <a:p>
            <a:pPr algn="l"/>
            <a:r>
              <a:rPr lang="en-US" sz="1150" b="0" i="0">
                <a:solidFill>
                  <a:srgbClr val="CFE0F7"/>
                </a:solidFill>
                <a:latin typeface="Open Sans Light"/>
              </a:rPr>
              <a:t>kako ga v SAP Engagement Cloud sestavimo iz podatkov o nakupu</a:t>
            </a:r>
          </a:p>
        </p:txBody>
      </p:sp>
      <p:sp>
        <p:nvSpPr>
          <p:cNvPr id="17" name="Rectangle 16"/>
          <p:cNvSpPr/>
          <p:nvPr/>
        </p:nvSpPr>
        <p:spPr>
          <a:xfrm>
            <a:off x="8005876" y="3383280"/>
            <a:ext cx="3271418" cy="1965960"/>
          </a:xfrm>
          <a:prstGeom prst="rect">
            <a:avLst/>
          </a:prstGeom>
          <a:solidFill>
            <a:srgbClr val="2266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Rectangle 17"/>
          <p:cNvSpPr/>
          <p:nvPr/>
        </p:nvSpPr>
        <p:spPr>
          <a:xfrm>
            <a:off x="8005876" y="3383280"/>
            <a:ext cx="3271418" cy="54864"/>
          </a:xfrm>
          <a:prstGeom prst="rect">
            <a:avLst/>
          </a:prstGeom>
          <a:solidFill>
            <a:srgbClr val="3CC9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8234476" y="3566160"/>
            <a:ext cx="914400" cy="406265"/>
          </a:xfrm>
          <a:prstGeom prst="rect">
            <a:avLst/>
          </a:prstGeom>
          <a:noFill/>
        </p:spPr>
        <p:txBody>
          <a:bodyPr wrap="square" lIns="0" tIns="18288" rIns="0" bIns="18288" anchor="t">
            <a:spAutoFit/>
          </a:bodyPr>
          <a:lstStyle/>
          <a:p>
            <a:pPr algn="l"/>
            <a:r>
              <a:rPr lang="en-US" sz="2400" b="1" i="0">
                <a:solidFill>
                  <a:srgbClr val="3CC9D8"/>
                </a:solidFill>
                <a:latin typeface="Open Sans ExtraBold"/>
              </a:rPr>
              <a:t>03</a:t>
            </a:r>
          </a:p>
        </p:txBody>
      </p:sp>
      <p:sp>
        <p:nvSpPr>
          <p:cNvPr id="20" name="TextBox 19"/>
          <p:cNvSpPr txBox="1"/>
          <p:nvPr/>
        </p:nvSpPr>
        <p:spPr>
          <a:xfrm>
            <a:off x="8234476" y="4069080"/>
            <a:ext cx="2814218" cy="260071"/>
          </a:xfrm>
          <a:prstGeom prst="rect">
            <a:avLst/>
          </a:prstGeom>
          <a:noFill/>
        </p:spPr>
        <p:txBody>
          <a:bodyPr wrap="square" lIns="0" tIns="18288" rIns="0" bIns="18288" anchor="t">
            <a:spAutoFit/>
          </a:bodyPr>
          <a:lstStyle/>
          <a:p>
            <a:pPr algn="l"/>
            <a:r>
              <a:rPr lang="en-US" sz="1450" b="1" i="0">
                <a:solidFill>
                  <a:srgbClr val="FFFFFF"/>
                </a:solidFill>
                <a:latin typeface="Open Sans ExtraBold"/>
              </a:rPr>
              <a:t>Kontrolna skupina</a:t>
            </a:r>
          </a:p>
        </p:txBody>
      </p:sp>
      <p:sp>
        <p:nvSpPr>
          <p:cNvPr id="21" name="TextBox 20"/>
          <p:cNvSpPr txBox="1"/>
          <p:nvPr/>
        </p:nvSpPr>
        <p:spPr>
          <a:xfrm>
            <a:off x="8234476" y="4572000"/>
            <a:ext cx="2814218" cy="390876"/>
          </a:xfrm>
          <a:prstGeom prst="rect">
            <a:avLst/>
          </a:prstGeom>
          <a:noFill/>
        </p:spPr>
        <p:txBody>
          <a:bodyPr wrap="square" lIns="0" tIns="18288" rIns="0" bIns="18288" anchor="t">
            <a:spAutoFit/>
          </a:bodyPr>
          <a:lstStyle/>
          <a:p>
            <a:pPr algn="l"/>
            <a:r>
              <a:rPr lang="en-US" sz="1150" b="0" i="0">
                <a:solidFill>
                  <a:srgbClr val="CFE0F7"/>
                </a:solidFill>
                <a:latin typeface="Open Sans Light"/>
              </a:rPr>
              <a:t>kako del članov izključimo, da lahko prirast izmerimo</a:t>
            </a:r>
          </a:p>
        </p:txBody>
      </p:sp>
      <p:sp>
        <p:nvSpPr>
          <p:cNvPr id="23" name="TextBox 22"/>
          <p:cNvSpPr txBox="1"/>
          <p:nvPr/>
        </p:nvSpPr>
        <p:spPr>
          <a:xfrm>
            <a:off x="9692640" y="5989320"/>
            <a:ext cx="2011680" cy="283154"/>
          </a:xfrm>
          <a:prstGeom prst="rect">
            <a:avLst/>
          </a:prstGeom>
          <a:noFill/>
        </p:spPr>
        <p:txBody>
          <a:bodyPr wrap="square" lIns="0" tIns="18288" rIns="0" bIns="18288" anchor="t">
            <a:spAutoFit/>
          </a:bodyPr>
          <a:lstStyle/>
          <a:p>
            <a:pPr algn="r"/>
            <a:r>
              <a:rPr lang="en-US" sz="1600" b="1" i="0">
                <a:solidFill>
                  <a:srgbClr val="FFFFFF"/>
                </a:solidFill>
                <a:latin typeface="Open Sans ExtraBold"/>
              </a:rPr>
              <a:t>FRODX.</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5486400" y="274320"/>
            <a:ext cx="5486400" cy="183127"/>
          </a:xfrm>
          <a:prstGeom prst="rect">
            <a:avLst/>
          </a:prstGeom>
          <a:noFill/>
        </p:spPr>
        <p:txBody>
          <a:bodyPr wrap="square" lIns="0" tIns="18288" rIns="0" bIns="18288" anchor="t">
            <a:spAutoFit/>
          </a:bodyPr>
          <a:lstStyle/>
          <a:p>
            <a:pPr algn="r"/>
            <a:r>
              <a:rPr lang="en-US" sz="950" b="1" i="0">
                <a:solidFill>
                  <a:srgbClr val="9AA3AE"/>
                </a:solidFill>
                <a:latin typeface="Open Sans ExtraBold"/>
              </a:rPr>
              <a:t>06 · MERJENJE PRIRASTA</a:t>
            </a:r>
          </a:p>
        </p:txBody>
      </p:sp>
      <p:sp>
        <p:nvSpPr>
          <p:cNvPr id="3" name="TextBox 2"/>
          <p:cNvSpPr txBox="1"/>
          <p:nvPr/>
        </p:nvSpPr>
        <p:spPr>
          <a:xfrm>
            <a:off x="1261872" y="640080"/>
            <a:ext cx="9692640" cy="502920"/>
          </a:xfrm>
          <a:prstGeom prst="rect">
            <a:avLst/>
          </a:prstGeom>
          <a:noFill/>
        </p:spPr>
        <p:txBody>
          <a:bodyPr wrap="square" lIns="0" tIns="18288" rIns="0" bIns="18288" anchor="t">
            <a:spAutoFit/>
          </a:bodyPr>
          <a:lstStyle/>
          <a:p>
            <a:pPr algn="l"/>
            <a:r>
              <a:rPr lang="en-US" sz="3000" b="1" i="0">
                <a:solidFill>
                  <a:srgbClr val="2266CC"/>
                </a:solidFill>
                <a:latin typeface="Open Sans ExtraBold"/>
              </a:rPr>
              <a:t>Program zvestobe dokažejo</a:t>
            </a:r>
          </a:p>
        </p:txBody>
      </p:sp>
      <p:sp>
        <p:nvSpPr>
          <p:cNvPr id="4" name="TextBox 3"/>
          <p:cNvSpPr txBox="1"/>
          <p:nvPr/>
        </p:nvSpPr>
        <p:spPr>
          <a:xfrm>
            <a:off x="1261872" y="1078992"/>
            <a:ext cx="9692640" cy="502920"/>
          </a:xfrm>
          <a:prstGeom prst="rect">
            <a:avLst/>
          </a:prstGeom>
          <a:noFill/>
        </p:spPr>
        <p:txBody>
          <a:bodyPr wrap="square" lIns="0" tIns="18288" rIns="0" bIns="18288" anchor="t">
            <a:spAutoFit/>
          </a:bodyPr>
          <a:lstStyle/>
          <a:p>
            <a:pPr algn="l"/>
            <a:r>
              <a:rPr lang="en-US" sz="3000" b="1" i="0">
                <a:solidFill>
                  <a:srgbClr val="242627"/>
                </a:solidFill>
                <a:latin typeface="Open Sans ExtraBold"/>
              </a:rPr>
              <a:t>stranke, ki ga niso dobile</a:t>
            </a:r>
          </a:p>
        </p:txBody>
      </p:sp>
      <p:sp>
        <p:nvSpPr>
          <p:cNvPr id="5" name="TextBox 4"/>
          <p:cNvSpPr txBox="1"/>
          <p:nvPr/>
        </p:nvSpPr>
        <p:spPr>
          <a:xfrm>
            <a:off x="1261872" y="1691640"/>
            <a:ext cx="9710928" cy="236988"/>
          </a:xfrm>
          <a:prstGeom prst="rect">
            <a:avLst/>
          </a:prstGeom>
          <a:noFill/>
        </p:spPr>
        <p:txBody>
          <a:bodyPr wrap="square" lIns="0" tIns="18288" rIns="0" bIns="18288" anchor="t">
            <a:spAutoFit/>
          </a:bodyPr>
          <a:lstStyle/>
          <a:p>
            <a:pPr algn="l"/>
            <a:r>
              <a:rPr lang="en-US" sz="1300" b="0" i="0">
                <a:solidFill>
                  <a:srgbClr val="5C626B"/>
                </a:solidFill>
                <a:latin typeface="Open Sans Light"/>
              </a:rPr>
              <a:t>Dve vprašanji za vsak program – in en način, kako nanju odgovorite.</a:t>
            </a:r>
          </a:p>
        </p:txBody>
      </p:sp>
      <p:sp>
        <p:nvSpPr>
          <p:cNvPr id="6" name="Rectangle 5"/>
          <p:cNvSpPr/>
          <p:nvPr/>
        </p:nvSpPr>
        <p:spPr>
          <a:xfrm>
            <a:off x="1261872" y="2468880"/>
            <a:ext cx="4206240" cy="114300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490472" y="2744914"/>
            <a:ext cx="640080" cy="590931"/>
          </a:xfrm>
          <a:prstGeom prst="rect">
            <a:avLst/>
          </a:prstGeom>
          <a:noFill/>
        </p:spPr>
        <p:txBody>
          <a:bodyPr wrap="square" lIns="0" tIns="18288" rIns="0" bIns="18288" anchor="ctr">
            <a:spAutoFit/>
          </a:bodyPr>
          <a:lstStyle/>
          <a:p>
            <a:pPr algn="l"/>
            <a:r>
              <a:rPr lang="en-US" sz="3600" b="1" i="0">
                <a:solidFill>
                  <a:srgbClr val="3CC9D8"/>
                </a:solidFill>
                <a:latin typeface="Open Sans ExtraBold"/>
              </a:rPr>
              <a:t>1</a:t>
            </a:r>
          </a:p>
        </p:txBody>
      </p:sp>
      <p:sp>
        <p:nvSpPr>
          <p:cNvPr id="8" name="TextBox 7"/>
          <p:cNvSpPr txBox="1"/>
          <p:nvPr/>
        </p:nvSpPr>
        <p:spPr>
          <a:xfrm>
            <a:off x="2176272" y="2760303"/>
            <a:ext cx="3108959" cy="560153"/>
          </a:xfrm>
          <a:prstGeom prst="rect">
            <a:avLst/>
          </a:prstGeom>
          <a:noFill/>
        </p:spPr>
        <p:txBody>
          <a:bodyPr wrap="square" lIns="0" tIns="18288" rIns="0" bIns="18288" anchor="ctr">
            <a:spAutoFit/>
          </a:bodyPr>
          <a:lstStyle/>
          <a:p>
            <a:pPr algn="l"/>
            <a:r>
              <a:rPr lang="en-US" sz="1700" b="1" i="0">
                <a:solidFill>
                  <a:srgbClr val="FFFFFF"/>
                </a:solidFill>
                <a:latin typeface="Open Sans ExtraBold"/>
              </a:rPr>
              <a:t>Katero vedenje program kupuje?</a:t>
            </a:r>
          </a:p>
        </p:txBody>
      </p:sp>
      <p:sp>
        <p:nvSpPr>
          <p:cNvPr id="9" name="Rectangle 8"/>
          <p:cNvSpPr/>
          <p:nvPr/>
        </p:nvSpPr>
        <p:spPr>
          <a:xfrm>
            <a:off x="1261872" y="3794760"/>
            <a:ext cx="4206240" cy="1143000"/>
          </a:xfrm>
          <a:prstGeom prst="rect">
            <a:avLst/>
          </a:prstGeom>
          <a:solidFill>
            <a:srgbClr val="2426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1490472" y="4070794"/>
            <a:ext cx="640080" cy="590931"/>
          </a:xfrm>
          <a:prstGeom prst="rect">
            <a:avLst/>
          </a:prstGeom>
          <a:noFill/>
        </p:spPr>
        <p:txBody>
          <a:bodyPr wrap="square" lIns="0" tIns="18288" rIns="0" bIns="18288" anchor="ctr">
            <a:spAutoFit/>
          </a:bodyPr>
          <a:lstStyle/>
          <a:p>
            <a:pPr algn="l"/>
            <a:r>
              <a:rPr lang="en-US" sz="3600" b="1" i="0">
                <a:solidFill>
                  <a:srgbClr val="3CC9D8"/>
                </a:solidFill>
                <a:latin typeface="Open Sans ExtraBold"/>
              </a:rPr>
              <a:t>2</a:t>
            </a:r>
          </a:p>
        </p:txBody>
      </p:sp>
      <p:sp>
        <p:nvSpPr>
          <p:cNvPr id="11" name="TextBox 10"/>
          <p:cNvSpPr txBox="1"/>
          <p:nvPr/>
        </p:nvSpPr>
        <p:spPr>
          <a:xfrm>
            <a:off x="2176272" y="4086183"/>
            <a:ext cx="3108959" cy="560153"/>
          </a:xfrm>
          <a:prstGeom prst="rect">
            <a:avLst/>
          </a:prstGeom>
          <a:noFill/>
        </p:spPr>
        <p:txBody>
          <a:bodyPr wrap="square" lIns="0" tIns="18288" rIns="0" bIns="18288" anchor="ctr">
            <a:spAutoFit/>
          </a:bodyPr>
          <a:lstStyle/>
          <a:p>
            <a:pPr algn="l"/>
            <a:r>
              <a:rPr lang="en-US" sz="1700" b="1" i="0">
                <a:solidFill>
                  <a:srgbClr val="FFFFFF"/>
                </a:solidFill>
                <a:latin typeface="Open Sans ExtraBold"/>
              </a:rPr>
              <a:t>Katera primerljiva skupina ga ni dobila?</a:t>
            </a:r>
          </a:p>
        </p:txBody>
      </p:sp>
      <p:sp>
        <p:nvSpPr>
          <p:cNvPr id="12" name="Rectangle 11"/>
          <p:cNvSpPr/>
          <p:nvPr/>
        </p:nvSpPr>
        <p:spPr>
          <a:xfrm>
            <a:off x="5925312" y="2468880"/>
            <a:ext cx="5047488" cy="2468880"/>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Rectangle 12"/>
          <p:cNvSpPr/>
          <p:nvPr/>
        </p:nvSpPr>
        <p:spPr>
          <a:xfrm>
            <a:off x="5925312" y="2468880"/>
            <a:ext cx="5047488" cy="54864"/>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6153912" y="2606040"/>
            <a:ext cx="4590288" cy="236988"/>
          </a:xfrm>
          <a:prstGeom prst="rect">
            <a:avLst/>
          </a:prstGeom>
          <a:noFill/>
        </p:spPr>
        <p:txBody>
          <a:bodyPr wrap="square" lIns="0" tIns="18288" rIns="0" bIns="18288" anchor="t">
            <a:spAutoFit/>
          </a:bodyPr>
          <a:lstStyle/>
          <a:p>
            <a:pPr algn="l"/>
            <a:r>
              <a:rPr lang="en-US" sz="1300" b="1" i="0">
                <a:solidFill>
                  <a:srgbClr val="2266CC"/>
                </a:solidFill>
                <a:latin typeface="Open Sans ExtraBold"/>
              </a:rPr>
              <a:t>Kako izmerimo prirast</a:t>
            </a:r>
          </a:p>
        </p:txBody>
      </p:sp>
      <p:sp>
        <p:nvSpPr>
          <p:cNvPr id="15" name="TextBox 14"/>
          <p:cNvSpPr txBox="1"/>
          <p:nvPr/>
        </p:nvSpPr>
        <p:spPr>
          <a:xfrm>
            <a:off x="6153912" y="2971800"/>
            <a:ext cx="4590288" cy="1337289"/>
          </a:xfrm>
          <a:prstGeom prst="rect">
            <a:avLst/>
          </a:prstGeom>
          <a:noFill/>
        </p:spPr>
        <p:txBody>
          <a:bodyPr wrap="square" lIns="0" tIns="18288" rIns="0" bIns="18288" anchor="t">
            <a:spAutoFit/>
          </a:bodyPr>
          <a:lstStyle/>
          <a:p>
            <a:pPr algn="l"/>
            <a:r>
              <a:rPr lang="en-US" sz="1100" b="1" i="0">
                <a:solidFill>
                  <a:srgbClr val="2165CB"/>
                </a:solidFill>
                <a:latin typeface="Open Sans ExtraBold"/>
              </a:rPr>
              <a:t>•  </a:t>
            </a:r>
            <a:r>
              <a:rPr lang="en-US" sz="1100" b="0" i="0">
                <a:solidFill>
                  <a:srgbClr val="242627"/>
                </a:solidFill>
                <a:latin typeface="Open Sans Light"/>
              </a:rPr>
              <a:t>Naključno izbrane, med seboj primerljive skupine – trgovine, trgi, saloni – zaženejo prve, ostale počakajo.</a:t>
            </a:r>
          </a:p>
          <a:p>
            <a:pPr algn="l">
              <a:spcBef>
                <a:spcPts val="300"/>
              </a:spcBef>
            </a:pPr>
            <a:r>
              <a:rPr lang="en-US" sz="1100" b="1" i="0">
                <a:solidFill>
                  <a:srgbClr val="2165CB"/>
                </a:solidFill>
                <a:latin typeface="Open Sans ExtraBold"/>
              </a:rPr>
              <a:t>•  </a:t>
            </a:r>
            <a:r>
              <a:rPr lang="en-US" sz="1100" b="0" i="0">
                <a:solidFill>
                  <a:srgbClr val="242627"/>
                </a:solidFill>
                <a:latin typeface="Open Sans Light"/>
              </a:rPr>
              <a:t>Obdobje je vnaprej določeno in dovolj dolgo za vsaj en običajen ponovni nakup.</a:t>
            </a:r>
          </a:p>
          <a:p>
            <a:pPr algn="l">
              <a:spcBef>
                <a:spcPts val="300"/>
              </a:spcBef>
            </a:pPr>
            <a:r>
              <a:rPr lang="en-US" sz="1100" b="1" i="0">
                <a:solidFill>
                  <a:srgbClr val="2165CB"/>
                </a:solidFill>
                <a:latin typeface="Open Sans ExtraBold"/>
              </a:rPr>
              <a:t>•  </a:t>
            </a:r>
            <a:r>
              <a:rPr lang="en-US" sz="1100" b="0" i="0">
                <a:solidFill>
                  <a:srgbClr val="242627"/>
                </a:solidFill>
                <a:latin typeface="Open Sans Light"/>
              </a:rPr>
              <a:t>Primerjamo prispevno maržo po vseh stroških programa, ne prihodka.</a:t>
            </a:r>
          </a:p>
          <a:p>
            <a:pPr algn="l">
              <a:spcBef>
                <a:spcPts val="300"/>
              </a:spcBef>
            </a:pPr>
            <a:r>
              <a:rPr lang="en-US" sz="1100" b="1" i="0">
                <a:solidFill>
                  <a:srgbClr val="2165CB"/>
                </a:solidFill>
                <a:latin typeface="Open Sans ExtraBold"/>
              </a:rPr>
              <a:t>•  </a:t>
            </a:r>
            <a:r>
              <a:rPr lang="en-US" sz="1100" b="0" i="0">
                <a:solidFill>
                  <a:srgbClr val="242627"/>
                </a:solidFill>
                <a:latin typeface="Open Sans Light"/>
              </a:rPr>
              <a:t>Kanal, ki se je premaknil, iz računa izgine: inkrementalne kose vrednotimo po povprečni marži vseh kanalov.</a:t>
            </a:r>
          </a:p>
        </p:txBody>
      </p:sp>
      <p:sp>
        <p:nvSpPr>
          <p:cNvPr id="16" name="Rectangle 15"/>
          <p:cNvSpPr/>
          <p:nvPr/>
        </p:nvSpPr>
        <p:spPr>
          <a:xfrm>
            <a:off x="1261872" y="5696712"/>
            <a:ext cx="54864" cy="566928"/>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1444751" y="5863131"/>
            <a:ext cx="9528048" cy="252377"/>
          </a:xfrm>
          <a:prstGeom prst="rect">
            <a:avLst/>
          </a:prstGeom>
          <a:noFill/>
        </p:spPr>
        <p:txBody>
          <a:bodyPr wrap="square" lIns="0" tIns="18288" rIns="0" bIns="18288" anchor="ctr">
            <a:spAutoFit/>
          </a:bodyPr>
          <a:lstStyle/>
          <a:p>
            <a:pPr algn="l"/>
            <a:r>
              <a:rPr lang="en-US" sz="1400" b="1" i="0">
                <a:solidFill>
                  <a:srgbClr val="242627"/>
                </a:solidFill>
                <a:latin typeface="Open Sans ExtraBold"/>
              </a:rPr>
              <a:t>Če odgovora ni, veste, koliko prodajo člani. Ne veste, koliko od tega je naredil program.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1872" y="640080"/>
            <a:ext cx="9692640" cy="502920"/>
          </a:xfrm>
          <a:prstGeom prst="rect">
            <a:avLst/>
          </a:prstGeom>
          <a:noFill/>
        </p:spPr>
        <p:txBody>
          <a:bodyPr wrap="square" lIns="0" tIns="18288" rIns="0" bIns="18288" anchor="t">
            <a:spAutoFit/>
          </a:bodyPr>
          <a:lstStyle/>
          <a:p>
            <a:pPr algn="l"/>
            <a:r>
              <a:rPr lang="en-US" sz="3000" b="1" i="0">
                <a:solidFill>
                  <a:srgbClr val="2266CC"/>
                </a:solidFill>
                <a:latin typeface="Open Sans ExtraBold"/>
              </a:rPr>
              <a:t>Pet stvari</a:t>
            </a:r>
          </a:p>
        </p:txBody>
      </p:sp>
      <p:sp>
        <p:nvSpPr>
          <p:cNvPr id="3" name="TextBox 2"/>
          <p:cNvSpPr txBox="1"/>
          <p:nvPr/>
        </p:nvSpPr>
        <p:spPr>
          <a:xfrm>
            <a:off x="1261872" y="1078992"/>
            <a:ext cx="9692640" cy="502920"/>
          </a:xfrm>
          <a:prstGeom prst="rect">
            <a:avLst/>
          </a:prstGeom>
          <a:noFill/>
        </p:spPr>
        <p:txBody>
          <a:bodyPr wrap="square" lIns="0" tIns="18288" rIns="0" bIns="18288" anchor="t">
            <a:spAutoFit/>
          </a:bodyPr>
          <a:lstStyle/>
          <a:p>
            <a:pPr algn="l"/>
            <a:r>
              <a:rPr lang="en-US" sz="3000" b="1" i="0">
                <a:solidFill>
                  <a:srgbClr val="242627"/>
                </a:solidFill>
                <a:latin typeface="Open Sans ExtraBold"/>
              </a:rPr>
              <a:t>za jutri</a:t>
            </a:r>
          </a:p>
        </p:txBody>
      </p:sp>
      <p:sp>
        <p:nvSpPr>
          <p:cNvPr id="4" name="TextBox 3"/>
          <p:cNvSpPr txBox="1"/>
          <p:nvPr/>
        </p:nvSpPr>
        <p:spPr>
          <a:xfrm>
            <a:off x="1261872" y="1691640"/>
            <a:ext cx="9710928" cy="236988"/>
          </a:xfrm>
          <a:prstGeom prst="rect">
            <a:avLst/>
          </a:prstGeom>
          <a:noFill/>
        </p:spPr>
        <p:txBody>
          <a:bodyPr wrap="square" lIns="0" tIns="18288" rIns="0" bIns="18288" anchor="t">
            <a:spAutoFit/>
          </a:bodyPr>
          <a:lstStyle/>
          <a:p>
            <a:pPr algn="l"/>
            <a:r>
              <a:rPr lang="en-US" sz="1300" b="0" i="0">
                <a:solidFill>
                  <a:srgbClr val="5C626B"/>
                </a:solidFill>
                <a:latin typeface="Open Sans Light"/>
              </a:rPr>
              <a:t>Vse se da začeti brez novega sistema.</a:t>
            </a:r>
          </a:p>
        </p:txBody>
      </p:sp>
      <p:sp>
        <p:nvSpPr>
          <p:cNvPr id="5" name="Rectangle 4"/>
          <p:cNvSpPr/>
          <p:nvPr/>
        </p:nvSpPr>
        <p:spPr>
          <a:xfrm>
            <a:off x="1261872" y="2331720"/>
            <a:ext cx="548640" cy="621792"/>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1261872" y="2516427"/>
            <a:ext cx="548640" cy="252377"/>
          </a:xfrm>
          <a:prstGeom prst="rect">
            <a:avLst/>
          </a:prstGeom>
          <a:noFill/>
        </p:spPr>
        <p:txBody>
          <a:bodyPr wrap="square" lIns="0" tIns="18288" rIns="0" bIns="18288" anchor="ctr">
            <a:spAutoFit/>
          </a:bodyPr>
          <a:lstStyle/>
          <a:p>
            <a:pPr algn="ctr"/>
            <a:r>
              <a:rPr lang="en-US" sz="1400" b="1" i="0">
                <a:solidFill>
                  <a:srgbClr val="FFFFFF"/>
                </a:solidFill>
                <a:latin typeface="Open Sans ExtraBold"/>
              </a:rPr>
              <a:t>01</a:t>
            </a:r>
          </a:p>
        </p:txBody>
      </p:sp>
      <p:sp>
        <p:nvSpPr>
          <p:cNvPr id="7" name="Rectangle 6"/>
          <p:cNvSpPr/>
          <p:nvPr/>
        </p:nvSpPr>
        <p:spPr>
          <a:xfrm>
            <a:off x="1810512" y="2331720"/>
            <a:ext cx="6309360" cy="621792"/>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1993391" y="2377439"/>
            <a:ext cx="6035040" cy="236988"/>
          </a:xfrm>
          <a:prstGeom prst="rect">
            <a:avLst/>
          </a:prstGeom>
          <a:noFill/>
        </p:spPr>
        <p:txBody>
          <a:bodyPr wrap="square" lIns="0" tIns="18288" rIns="0" bIns="18288" anchor="t">
            <a:spAutoFit/>
          </a:bodyPr>
          <a:lstStyle/>
          <a:p>
            <a:pPr algn="l"/>
            <a:r>
              <a:rPr lang="en-US" sz="1300" b="1" i="0">
                <a:solidFill>
                  <a:srgbClr val="242627"/>
                </a:solidFill>
                <a:latin typeface="Open Sans ExtraBold"/>
              </a:rPr>
              <a:t>Odprite bilanco, ne oglasa</a:t>
            </a:r>
          </a:p>
        </p:txBody>
      </p:sp>
      <p:sp>
        <p:nvSpPr>
          <p:cNvPr id="9" name="TextBox 8"/>
          <p:cNvSpPr txBox="1"/>
          <p:nvPr/>
        </p:nvSpPr>
        <p:spPr>
          <a:xfrm>
            <a:off x="1993390" y="2660903"/>
            <a:ext cx="6126481" cy="360099"/>
          </a:xfrm>
          <a:prstGeom prst="rect">
            <a:avLst/>
          </a:prstGeom>
          <a:noFill/>
        </p:spPr>
        <p:txBody>
          <a:bodyPr wrap="square" lIns="0" tIns="18288" rIns="0" bIns="18288" anchor="t">
            <a:spAutoFit/>
          </a:bodyPr>
          <a:lstStyle/>
          <a:p>
            <a:pPr algn="l"/>
            <a:r>
              <a:rPr lang="en-US" sz="1050" b="0" i="0" err="1">
                <a:solidFill>
                  <a:srgbClr val="5C626B"/>
                </a:solidFill>
                <a:latin typeface="Open Sans Light"/>
              </a:rPr>
              <a:t>Izračunajte</a:t>
            </a:r>
            <a:r>
              <a:rPr lang="en-US" sz="1050" b="0" i="0">
                <a:solidFill>
                  <a:srgbClr val="5C626B"/>
                </a:solidFill>
                <a:latin typeface="Open Sans Light"/>
              </a:rPr>
              <a:t> </a:t>
            </a:r>
            <a:r>
              <a:rPr lang="en-US" sz="1050" b="0" i="0" err="1">
                <a:solidFill>
                  <a:srgbClr val="5C626B"/>
                </a:solidFill>
                <a:latin typeface="Open Sans Light"/>
              </a:rPr>
              <a:t>premijo</a:t>
            </a:r>
            <a:r>
              <a:rPr lang="en-US" sz="1050" b="0" i="0">
                <a:solidFill>
                  <a:srgbClr val="5C626B"/>
                </a:solidFill>
                <a:latin typeface="Open Sans Light"/>
              </a:rPr>
              <a:t> </a:t>
            </a:r>
            <a:r>
              <a:rPr lang="en-US" sz="1050" b="0" i="0" err="1">
                <a:solidFill>
                  <a:srgbClr val="5C626B"/>
                </a:solidFill>
                <a:latin typeface="Open Sans Light"/>
              </a:rPr>
              <a:t>zvestobe</a:t>
            </a:r>
            <a:r>
              <a:rPr lang="en-US" sz="1050" b="0" i="0">
                <a:solidFill>
                  <a:srgbClr val="5C626B"/>
                </a:solidFill>
                <a:latin typeface="Open Sans Light"/>
              </a:rPr>
              <a:t>: </a:t>
            </a:r>
            <a:r>
              <a:rPr lang="en-US" sz="1050" b="0" i="0" err="1">
                <a:solidFill>
                  <a:srgbClr val="5C626B"/>
                </a:solidFill>
                <a:latin typeface="Open Sans Light"/>
              </a:rPr>
              <a:t>maržna</a:t>
            </a:r>
            <a:r>
              <a:rPr lang="en-US" sz="1050" b="0" i="0">
                <a:solidFill>
                  <a:srgbClr val="5C626B"/>
                </a:solidFill>
                <a:latin typeface="Open Sans Light"/>
              </a:rPr>
              <a:t> </a:t>
            </a:r>
            <a:r>
              <a:rPr lang="en-US" sz="1050" b="0" i="0" err="1">
                <a:solidFill>
                  <a:srgbClr val="5C626B"/>
                </a:solidFill>
                <a:latin typeface="Open Sans Light"/>
              </a:rPr>
              <a:t>stopnja</a:t>
            </a:r>
            <a:r>
              <a:rPr lang="en-US" sz="1050" b="0" i="0">
                <a:solidFill>
                  <a:srgbClr val="5C626B"/>
                </a:solidFill>
                <a:latin typeface="Open Sans Light"/>
              </a:rPr>
              <a:t> </a:t>
            </a:r>
            <a:r>
              <a:rPr lang="en-US" sz="1050" b="0" i="0" err="1">
                <a:solidFill>
                  <a:srgbClr val="5C626B"/>
                </a:solidFill>
                <a:latin typeface="Open Sans Light"/>
              </a:rPr>
              <a:t>članov</a:t>
            </a:r>
            <a:r>
              <a:rPr lang="en-US" sz="1050" b="0" i="0">
                <a:solidFill>
                  <a:srgbClr val="5C626B"/>
                </a:solidFill>
                <a:latin typeface="Open Sans Light"/>
              </a:rPr>
              <a:t> minus </a:t>
            </a:r>
            <a:r>
              <a:rPr lang="en-US" sz="1050" b="0" i="0" err="1">
                <a:solidFill>
                  <a:srgbClr val="5C626B"/>
                </a:solidFill>
                <a:latin typeface="Open Sans Light"/>
              </a:rPr>
              <a:t>nečlanov</a:t>
            </a:r>
            <a:r>
              <a:rPr lang="en-US" sz="1050" b="0" i="0">
                <a:solidFill>
                  <a:srgbClr val="5C626B"/>
                </a:solidFill>
                <a:latin typeface="Open Sans Light"/>
              </a:rPr>
              <a:t>, po </a:t>
            </a:r>
            <a:r>
              <a:rPr lang="en-US" sz="1050" b="0" i="0" err="1">
                <a:solidFill>
                  <a:srgbClr val="5C626B"/>
                </a:solidFill>
                <a:latin typeface="Open Sans Light"/>
              </a:rPr>
              <a:t>vseh</a:t>
            </a:r>
            <a:r>
              <a:rPr lang="en-US" sz="1050" b="0" i="0">
                <a:solidFill>
                  <a:srgbClr val="5C626B"/>
                </a:solidFill>
                <a:latin typeface="Open Sans Light"/>
              </a:rPr>
              <a:t> </a:t>
            </a:r>
            <a:r>
              <a:rPr lang="en-US" sz="1050" b="0" i="0" err="1">
                <a:solidFill>
                  <a:srgbClr val="5C626B"/>
                </a:solidFill>
                <a:latin typeface="Open Sans Light"/>
              </a:rPr>
              <a:t>ugodnostih</a:t>
            </a:r>
            <a:r>
              <a:rPr lang="en-US" sz="1050" b="0" i="0">
                <a:solidFill>
                  <a:srgbClr val="5C626B"/>
                </a:solidFill>
                <a:latin typeface="Open Sans Light"/>
              </a:rPr>
              <a:t>. En </a:t>
            </a:r>
            <a:r>
              <a:rPr lang="en-US" sz="1050" b="0" i="0" err="1">
                <a:solidFill>
                  <a:srgbClr val="5C626B"/>
                </a:solidFill>
                <a:latin typeface="Open Sans Light"/>
              </a:rPr>
              <a:t>popoldan</a:t>
            </a:r>
            <a:r>
              <a:rPr lang="en-US" sz="1050" b="0" i="0">
                <a:solidFill>
                  <a:srgbClr val="5C626B"/>
                </a:solidFill>
                <a:latin typeface="Open Sans Light"/>
              </a:rPr>
              <a:t>.</a:t>
            </a:r>
          </a:p>
        </p:txBody>
      </p:sp>
      <p:sp>
        <p:nvSpPr>
          <p:cNvPr id="10" name="Rectangle 9"/>
          <p:cNvSpPr/>
          <p:nvPr/>
        </p:nvSpPr>
        <p:spPr>
          <a:xfrm>
            <a:off x="1261872" y="3044952"/>
            <a:ext cx="548640" cy="621792"/>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1261872" y="3229659"/>
            <a:ext cx="548640" cy="252377"/>
          </a:xfrm>
          <a:prstGeom prst="rect">
            <a:avLst/>
          </a:prstGeom>
          <a:noFill/>
        </p:spPr>
        <p:txBody>
          <a:bodyPr wrap="square" lIns="0" tIns="18288" rIns="0" bIns="18288" anchor="ctr">
            <a:spAutoFit/>
          </a:bodyPr>
          <a:lstStyle/>
          <a:p>
            <a:pPr algn="ctr"/>
            <a:r>
              <a:rPr lang="en-US" sz="1400" b="1" i="0">
                <a:solidFill>
                  <a:srgbClr val="FFFFFF"/>
                </a:solidFill>
                <a:latin typeface="Open Sans ExtraBold"/>
              </a:rPr>
              <a:t>02</a:t>
            </a:r>
          </a:p>
        </p:txBody>
      </p:sp>
      <p:sp>
        <p:nvSpPr>
          <p:cNvPr id="12" name="Rectangle 11"/>
          <p:cNvSpPr/>
          <p:nvPr/>
        </p:nvSpPr>
        <p:spPr>
          <a:xfrm>
            <a:off x="1810512" y="3044952"/>
            <a:ext cx="6309360" cy="621792"/>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TextBox 12"/>
          <p:cNvSpPr txBox="1"/>
          <p:nvPr/>
        </p:nvSpPr>
        <p:spPr>
          <a:xfrm>
            <a:off x="1993391" y="3090672"/>
            <a:ext cx="6035040" cy="236988"/>
          </a:xfrm>
          <a:prstGeom prst="rect">
            <a:avLst/>
          </a:prstGeom>
          <a:noFill/>
        </p:spPr>
        <p:txBody>
          <a:bodyPr wrap="square" lIns="0" tIns="18288" rIns="0" bIns="18288" anchor="t">
            <a:spAutoFit/>
          </a:bodyPr>
          <a:lstStyle/>
          <a:p>
            <a:pPr algn="l"/>
            <a:r>
              <a:rPr lang="en-US" sz="1300" b="1" i="0">
                <a:solidFill>
                  <a:srgbClr val="242627"/>
                </a:solidFill>
                <a:latin typeface="Open Sans ExtraBold"/>
              </a:rPr>
              <a:t>Zapišite, katero vedenje program kupuje</a:t>
            </a:r>
          </a:p>
        </p:txBody>
      </p:sp>
      <p:sp>
        <p:nvSpPr>
          <p:cNvPr id="14" name="TextBox 13"/>
          <p:cNvSpPr txBox="1"/>
          <p:nvPr/>
        </p:nvSpPr>
        <p:spPr>
          <a:xfrm>
            <a:off x="1993391" y="3374136"/>
            <a:ext cx="6035040" cy="198516"/>
          </a:xfrm>
          <a:prstGeom prst="rect">
            <a:avLst/>
          </a:prstGeom>
          <a:noFill/>
        </p:spPr>
        <p:txBody>
          <a:bodyPr wrap="square" lIns="0" tIns="18288" rIns="0" bIns="18288" anchor="t">
            <a:spAutoFit/>
          </a:bodyPr>
          <a:lstStyle/>
          <a:p>
            <a:pPr algn="l"/>
            <a:r>
              <a:rPr lang="en-US" sz="1050" b="0" i="0">
                <a:solidFill>
                  <a:srgbClr val="5C626B"/>
                </a:solidFill>
                <a:latin typeface="Open Sans Light"/>
              </a:rPr>
              <a:t>Prvi nakup, prejšnji ponovni nakup, druga kategorija ali zadržan kupec. Eno, ne vsa štiri.</a:t>
            </a:r>
          </a:p>
        </p:txBody>
      </p:sp>
      <p:sp>
        <p:nvSpPr>
          <p:cNvPr id="15" name="Rectangle 14"/>
          <p:cNvSpPr/>
          <p:nvPr/>
        </p:nvSpPr>
        <p:spPr>
          <a:xfrm>
            <a:off x="1261872" y="3758183"/>
            <a:ext cx="548640" cy="621792"/>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1261872" y="3942890"/>
            <a:ext cx="548640" cy="252377"/>
          </a:xfrm>
          <a:prstGeom prst="rect">
            <a:avLst/>
          </a:prstGeom>
          <a:noFill/>
        </p:spPr>
        <p:txBody>
          <a:bodyPr wrap="square" lIns="0" tIns="18288" rIns="0" bIns="18288" anchor="ctr">
            <a:spAutoFit/>
          </a:bodyPr>
          <a:lstStyle/>
          <a:p>
            <a:pPr algn="ctr"/>
            <a:r>
              <a:rPr lang="en-US" sz="1400" b="1" i="0">
                <a:solidFill>
                  <a:srgbClr val="FFFFFF"/>
                </a:solidFill>
                <a:latin typeface="Open Sans ExtraBold"/>
              </a:rPr>
              <a:t>03</a:t>
            </a:r>
          </a:p>
        </p:txBody>
      </p:sp>
      <p:sp>
        <p:nvSpPr>
          <p:cNvPr id="17" name="Rectangle 16"/>
          <p:cNvSpPr/>
          <p:nvPr/>
        </p:nvSpPr>
        <p:spPr>
          <a:xfrm>
            <a:off x="1810512" y="3758183"/>
            <a:ext cx="6309360" cy="621792"/>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1993391" y="3803903"/>
            <a:ext cx="6035040" cy="236988"/>
          </a:xfrm>
          <a:prstGeom prst="rect">
            <a:avLst/>
          </a:prstGeom>
          <a:noFill/>
        </p:spPr>
        <p:txBody>
          <a:bodyPr wrap="square" lIns="0" tIns="18288" rIns="0" bIns="18288" anchor="t">
            <a:spAutoFit/>
          </a:bodyPr>
          <a:lstStyle/>
          <a:p>
            <a:pPr algn="l"/>
            <a:r>
              <a:rPr lang="en-US" sz="1300" b="1" i="0">
                <a:solidFill>
                  <a:srgbClr val="242627"/>
                </a:solidFill>
                <a:latin typeface="Open Sans ExtraBold"/>
              </a:rPr>
              <a:t>Odgovorite, kaj poveste teden dni po nakupu</a:t>
            </a:r>
          </a:p>
        </p:txBody>
      </p:sp>
      <p:sp>
        <p:nvSpPr>
          <p:cNvPr id="19" name="TextBox 18"/>
          <p:cNvSpPr txBox="1"/>
          <p:nvPr/>
        </p:nvSpPr>
        <p:spPr>
          <a:xfrm>
            <a:off x="1993391" y="4087368"/>
            <a:ext cx="6035040" cy="198516"/>
          </a:xfrm>
          <a:prstGeom prst="rect">
            <a:avLst/>
          </a:prstGeom>
          <a:noFill/>
        </p:spPr>
        <p:txBody>
          <a:bodyPr wrap="square" lIns="0" tIns="18288" rIns="0" bIns="18288" anchor="t">
            <a:spAutoFit/>
          </a:bodyPr>
          <a:lstStyle/>
          <a:p>
            <a:pPr algn="l"/>
            <a:r>
              <a:rPr lang="en-US" sz="1050" b="0" i="0">
                <a:solidFill>
                  <a:srgbClr val="5C626B"/>
                </a:solidFill>
                <a:latin typeface="Open Sans Light"/>
              </a:rPr>
              <a:t>Recept, omara, nasvet, vabilo. Nekaj, kar ni odstotek.</a:t>
            </a:r>
          </a:p>
        </p:txBody>
      </p:sp>
      <p:sp>
        <p:nvSpPr>
          <p:cNvPr id="20" name="Rectangle 19"/>
          <p:cNvSpPr/>
          <p:nvPr/>
        </p:nvSpPr>
        <p:spPr>
          <a:xfrm>
            <a:off x="1261872" y="4471416"/>
            <a:ext cx="548640" cy="621792"/>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1261872" y="4656123"/>
            <a:ext cx="548640" cy="252377"/>
          </a:xfrm>
          <a:prstGeom prst="rect">
            <a:avLst/>
          </a:prstGeom>
          <a:noFill/>
        </p:spPr>
        <p:txBody>
          <a:bodyPr wrap="square" lIns="0" tIns="18288" rIns="0" bIns="18288" anchor="ctr">
            <a:spAutoFit/>
          </a:bodyPr>
          <a:lstStyle/>
          <a:p>
            <a:pPr algn="ctr"/>
            <a:r>
              <a:rPr lang="en-US" sz="1400" b="1" i="0">
                <a:solidFill>
                  <a:srgbClr val="FFFFFF"/>
                </a:solidFill>
                <a:latin typeface="Open Sans ExtraBold"/>
              </a:rPr>
              <a:t>04</a:t>
            </a:r>
          </a:p>
        </p:txBody>
      </p:sp>
      <p:sp>
        <p:nvSpPr>
          <p:cNvPr id="22" name="Rectangle 21"/>
          <p:cNvSpPr/>
          <p:nvPr/>
        </p:nvSpPr>
        <p:spPr>
          <a:xfrm>
            <a:off x="1810512" y="4471416"/>
            <a:ext cx="6309360" cy="621792"/>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1993391" y="4517136"/>
            <a:ext cx="6035040" cy="236988"/>
          </a:xfrm>
          <a:prstGeom prst="rect">
            <a:avLst/>
          </a:prstGeom>
          <a:noFill/>
        </p:spPr>
        <p:txBody>
          <a:bodyPr wrap="square" lIns="0" tIns="18288" rIns="0" bIns="18288" anchor="t">
            <a:spAutoFit/>
          </a:bodyPr>
          <a:lstStyle/>
          <a:p>
            <a:pPr algn="l"/>
            <a:r>
              <a:rPr lang="en-US" sz="1300" b="1" i="0" dirty="0">
                <a:solidFill>
                  <a:srgbClr val="242627"/>
                </a:solidFill>
                <a:latin typeface="Open Sans ExtraBold"/>
              </a:rPr>
              <a:t>Pametni popust - komu </a:t>
            </a:r>
            <a:r>
              <a:rPr lang="en-US" sz="1300" b="1" dirty="0">
                <a:solidFill>
                  <a:srgbClr val="242627"/>
                </a:solidFill>
                <a:latin typeface="Open Sans ExtraBold"/>
              </a:rPr>
              <a:t>date popust</a:t>
            </a:r>
            <a:endParaRPr lang="en-US" sz="1300" b="1" i="0" dirty="0">
              <a:solidFill>
                <a:srgbClr val="242627"/>
              </a:solidFill>
              <a:latin typeface="Open Sans ExtraBold"/>
            </a:endParaRPr>
          </a:p>
        </p:txBody>
      </p:sp>
      <p:sp>
        <p:nvSpPr>
          <p:cNvPr id="24" name="TextBox 23"/>
          <p:cNvSpPr txBox="1"/>
          <p:nvPr/>
        </p:nvSpPr>
        <p:spPr>
          <a:xfrm>
            <a:off x="1993391" y="4800600"/>
            <a:ext cx="6035040" cy="198516"/>
          </a:xfrm>
          <a:prstGeom prst="rect">
            <a:avLst/>
          </a:prstGeom>
          <a:noFill/>
        </p:spPr>
        <p:txBody>
          <a:bodyPr wrap="square" lIns="0" tIns="18288" rIns="0" bIns="18288" anchor="t">
            <a:spAutoFit/>
          </a:bodyPr>
          <a:lstStyle/>
          <a:p>
            <a:pPr algn="l"/>
            <a:r>
              <a:rPr lang="en-US" sz="1050" b="0" i="0">
                <a:solidFill>
                  <a:srgbClr val="5C626B"/>
                </a:solidFill>
                <a:latin typeface="Open Sans Light"/>
              </a:rPr>
              <a:t>Ciljan kupon k lahkim in zmernim kupcem. Prepoznavanje k težkim.</a:t>
            </a:r>
          </a:p>
        </p:txBody>
      </p:sp>
      <p:sp>
        <p:nvSpPr>
          <p:cNvPr id="25" name="Rectangle 24"/>
          <p:cNvSpPr/>
          <p:nvPr/>
        </p:nvSpPr>
        <p:spPr>
          <a:xfrm>
            <a:off x="1261872" y="5184648"/>
            <a:ext cx="548640" cy="621792"/>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1261872" y="5369355"/>
            <a:ext cx="548640" cy="252377"/>
          </a:xfrm>
          <a:prstGeom prst="rect">
            <a:avLst/>
          </a:prstGeom>
          <a:noFill/>
        </p:spPr>
        <p:txBody>
          <a:bodyPr wrap="square" lIns="0" tIns="18288" rIns="0" bIns="18288" anchor="ctr">
            <a:spAutoFit/>
          </a:bodyPr>
          <a:lstStyle/>
          <a:p>
            <a:pPr algn="ctr"/>
            <a:r>
              <a:rPr lang="en-US" sz="1400" b="1" i="0">
                <a:solidFill>
                  <a:srgbClr val="FFFFFF"/>
                </a:solidFill>
                <a:latin typeface="Open Sans ExtraBold"/>
              </a:rPr>
              <a:t>05</a:t>
            </a:r>
          </a:p>
        </p:txBody>
      </p:sp>
      <p:sp>
        <p:nvSpPr>
          <p:cNvPr id="27" name="Rectangle 26"/>
          <p:cNvSpPr/>
          <p:nvPr/>
        </p:nvSpPr>
        <p:spPr>
          <a:xfrm>
            <a:off x="1810512" y="5184648"/>
            <a:ext cx="6309360" cy="621792"/>
          </a:xfrm>
          <a:prstGeom prst="rect">
            <a:avLst/>
          </a:prstGeom>
          <a:solidFill>
            <a:srgbClr val="F1F4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8" name="TextBox 27"/>
          <p:cNvSpPr txBox="1"/>
          <p:nvPr/>
        </p:nvSpPr>
        <p:spPr>
          <a:xfrm>
            <a:off x="1993391" y="5230368"/>
            <a:ext cx="6035040" cy="236988"/>
          </a:xfrm>
          <a:prstGeom prst="rect">
            <a:avLst/>
          </a:prstGeom>
          <a:noFill/>
        </p:spPr>
        <p:txBody>
          <a:bodyPr wrap="square" lIns="0" tIns="18288" rIns="0" bIns="18288" anchor="t">
            <a:spAutoFit/>
          </a:bodyPr>
          <a:lstStyle/>
          <a:p>
            <a:pPr algn="l"/>
            <a:r>
              <a:rPr lang="en-US" sz="1300" b="1" i="0">
                <a:solidFill>
                  <a:srgbClr val="242627"/>
                </a:solidFill>
                <a:latin typeface="Open Sans ExtraBold"/>
              </a:rPr>
              <a:t>Zadržite kontrolno skupino</a:t>
            </a:r>
          </a:p>
        </p:txBody>
      </p:sp>
      <p:sp>
        <p:nvSpPr>
          <p:cNvPr id="29" name="TextBox 28"/>
          <p:cNvSpPr txBox="1"/>
          <p:nvPr/>
        </p:nvSpPr>
        <p:spPr>
          <a:xfrm>
            <a:off x="1993391" y="5513832"/>
            <a:ext cx="6035040" cy="198516"/>
          </a:xfrm>
          <a:prstGeom prst="rect">
            <a:avLst/>
          </a:prstGeom>
          <a:noFill/>
        </p:spPr>
        <p:txBody>
          <a:bodyPr wrap="square" lIns="0" tIns="18288" rIns="0" bIns="18288" anchor="t">
            <a:spAutoFit/>
          </a:bodyPr>
          <a:lstStyle/>
          <a:p>
            <a:pPr algn="l"/>
            <a:r>
              <a:rPr lang="en-US" sz="1050" b="0" i="0">
                <a:solidFill>
                  <a:srgbClr val="5C626B"/>
                </a:solidFill>
                <a:latin typeface="Open Sans Light"/>
              </a:rPr>
              <a:t>Primerljive skupine počakajo. Merite prispevno maržo, ne prihodka.</a:t>
            </a:r>
          </a:p>
        </p:txBody>
      </p:sp>
      <p:sp>
        <p:nvSpPr>
          <p:cNvPr id="31" name="TextBox 30"/>
          <p:cNvSpPr txBox="1"/>
          <p:nvPr/>
        </p:nvSpPr>
        <p:spPr>
          <a:xfrm>
            <a:off x="8851392" y="2606039"/>
            <a:ext cx="1847088" cy="498598"/>
          </a:xfrm>
          <a:prstGeom prst="rect">
            <a:avLst/>
          </a:prstGeom>
          <a:noFill/>
        </p:spPr>
        <p:txBody>
          <a:bodyPr wrap="square" lIns="0" tIns="18288" rIns="0" bIns="18288" anchor="t">
            <a:spAutoFit/>
          </a:bodyPr>
          <a:lstStyle/>
          <a:p>
            <a:pPr algn="l"/>
            <a:r>
              <a:rPr lang="en-US" sz="1500" b="1" i="0" dirty="0">
                <a:solidFill>
                  <a:srgbClr val="FFFFFF"/>
                </a:solidFill>
                <a:latin typeface="Open Sans ExtraBold"/>
              </a:rPr>
              <a:t>Prijavljeni prejmete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2165C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 name="TextBox 2"/>
          <p:cNvSpPr txBox="1"/>
          <p:nvPr/>
        </p:nvSpPr>
        <p:spPr>
          <a:xfrm>
            <a:off x="914400" y="2011680"/>
            <a:ext cx="7315200" cy="867930"/>
          </a:xfrm>
          <a:prstGeom prst="rect">
            <a:avLst/>
          </a:prstGeom>
          <a:noFill/>
        </p:spPr>
        <p:txBody>
          <a:bodyPr wrap="square" lIns="0" tIns="18288" rIns="0" bIns="18288" anchor="t">
            <a:spAutoFit/>
          </a:bodyPr>
          <a:lstStyle/>
          <a:p>
            <a:pPr algn="l"/>
            <a:r>
              <a:rPr lang="en-US" sz="5400" b="1" i="0">
                <a:solidFill>
                  <a:srgbClr val="FFFFFF"/>
                </a:solidFill>
                <a:latin typeface="Open Sans ExtraBold"/>
              </a:rPr>
              <a:t>Vprašanja?</a:t>
            </a:r>
          </a:p>
        </p:txBody>
      </p:sp>
      <p:sp>
        <p:nvSpPr>
          <p:cNvPr id="4" name="TextBox 3"/>
          <p:cNvSpPr txBox="1"/>
          <p:nvPr/>
        </p:nvSpPr>
        <p:spPr>
          <a:xfrm>
            <a:off x="914400" y="3200400"/>
            <a:ext cx="8229600" cy="252377"/>
          </a:xfrm>
          <a:prstGeom prst="rect">
            <a:avLst/>
          </a:prstGeom>
          <a:noFill/>
        </p:spPr>
        <p:txBody>
          <a:bodyPr wrap="square" lIns="0" tIns="18288" rIns="0" bIns="18288" anchor="t">
            <a:spAutoFit/>
          </a:bodyPr>
          <a:lstStyle/>
          <a:p>
            <a:pPr algn="l"/>
            <a:r>
              <a:rPr lang="en-US" sz="1400" b="0" i="0">
                <a:solidFill>
                  <a:srgbClr val="CFE0F7"/>
                </a:solidFill>
                <a:latin typeface="Open Sans Light"/>
              </a:rPr>
              <a:t>Prijavljeni prejmete orodje za samooceno programa zvestobe, posnetek in gradiva.</a:t>
            </a:r>
          </a:p>
        </p:txBody>
      </p:sp>
      <p:sp>
        <p:nvSpPr>
          <p:cNvPr id="5" name="TextBox 4"/>
          <p:cNvSpPr txBox="1"/>
          <p:nvPr/>
        </p:nvSpPr>
        <p:spPr>
          <a:xfrm>
            <a:off x="914400" y="5120640"/>
            <a:ext cx="3657600" cy="267766"/>
          </a:xfrm>
          <a:prstGeom prst="rect">
            <a:avLst/>
          </a:prstGeom>
          <a:noFill/>
        </p:spPr>
        <p:txBody>
          <a:bodyPr wrap="square" lIns="0" tIns="18288" rIns="0" bIns="18288" anchor="t">
            <a:spAutoFit/>
          </a:bodyPr>
          <a:lstStyle/>
          <a:p>
            <a:pPr algn="l"/>
            <a:r>
              <a:rPr lang="en-US" sz="1500" b="1" i="0">
                <a:solidFill>
                  <a:srgbClr val="FFFFFF"/>
                </a:solidFill>
                <a:latin typeface="Open Sans ExtraBold"/>
              </a:rPr>
              <a:t>Gorazd Zakrajšek</a:t>
            </a:r>
          </a:p>
        </p:txBody>
      </p:sp>
      <p:sp>
        <p:nvSpPr>
          <p:cNvPr id="6" name="TextBox 5"/>
          <p:cNvSpPr txBox="1"/>
          <p:nvPr/>
        </p:nvSpPr>
        <p:spPr>
          <a:xfrm>
            <a:off x="914400" y="5486400"/>
            <a:ext cx="3657600" cy="213905"/>
          </a:xfrm>
          <a:prstGeom prst="rect">
            <a:avLst/>
          </a:prstGeom>
          <a:noFill/>
        </p:spPr>
        <p:txBody>
          <a:bodyPr wrap="square" lIns="0" tIns="18288" rIns="0" bIns="18288" anchor="t">
            <a:spAutoFit/>
          </a:bodyPr>
          <a:lstStyle/>
          <a:p>
            <a:pPr algn="l"/>
            <a:r>
              <a:rPr lang="en-US" sz="1150" b="0" i="0">
                <a:solidFill>
                  <a:srgbClr val="CFE0F7"/>
                </a:solidFill>
                <a:latin typeface="Open Sans Light"/>
              </a:rPr>
              <a:t>gorazd.zakrajsek@frodx.com</a:t>
            </a:r>
          </a:p>
        </p:txBody>
      </p:sp>
      <p:sp>
        <p:nvSpPr>
          <p:cNvPr id="7" name="TextBox 6"/>
          <p:cNvSpPr txBox="1"/>
          <p:nvPr/>
        </p:nvSpPr>
        <p:spPr>
          <a:xfrm>
            <a:off x="4846320" y="5120640"/>
            <a:ext cx="3657600" cy="267766"/>
          </a:xfrm>
          <a:prstGeom prst="rect">
            <a:avLst/>
          </a:prstGeom>
          <a:noFill/>
        </p:spPr>
        <p:txBody>
          <a:bodyPr wrap="square" lIns="0" tIns="18288" rIns="0" bIns="18288" anchor="t">
            <a:spAutoFit/>
          </a:bodyPr>
          <a:lstStyle/>
          <a:p>
            <a:pPr algn="l"/>
            <a:r>
              <a:rPr lang="en-US" sz="1500" b="1" i="0">
                <a:solidFill>
                  <a:srgbClr val="FFFFFF"/>
                </a:solidFill>
                <a:latin typeface="Open Sans ExtraBold"/>
              </a:rPr>
              <a:t>Andrej Bergant</a:t>
            </a:r>
          </a:p>
        </p:txBody>
      </p:sp>
      <p:sp>
        <p:nvSpPr>
          <p:cNvPr id="8" name="TextBox 7"/>
          <p:cNvSpPr txBox="1"/>
          <p:nvPr/>
        </p:nvSpPr>
        <p:spPr>
          <a:xfrm>
            <a:off x="4846320" y="5486400"/>
            <a:ext cx="3657600" cy="213905"/>
          </a:xfrm>
          <a:prstGeom prst="rect">
            <a:avLst/>
          </a:prstGeom>
          <a:noFill/>
        </p:spPr>
        <p:txBody>
          <a:bodyPr wrap="square" lIns="0" tIns="18288" rIns="0" bIns="18288" anchor="t">
            <a:spAutoFit/>
          </a:bodyPr>
          <a:lstStyle/>
          <a:p>
            <a:pPr algn="l"/>
            <a:r>
              <a:rPr lang="en-US" sz="1150" dirty="0" err="1">
                <a:solidFill>
                  <a:srgbClr val="CFE0F7"/>
                </a:solidFill>
                <a:latin typeface="Open Sans Light"/>
              </a:rPr>
              <a:t>a</a:t>
            </a:r>
            <a:r>
              <a:rPr lang="en-US" sz="1150" b="0" i="0" dirty="0" err="1">
                <a:solidFill>
                  <a:srgbClr val="CFE0F7"/>
                </a:solidFill>
                <a:latin typeface="Open Sans Light"/>
              </a:rPr>
              <a:t>ndrej.bergant@frodx.com</a:t>
            </a:r>
            <a:endParaRPr lang="en-US" sz="1150" b="0" i="0" dirty="0">
              <a:solidFill>
                <a:srgbClr val="CFE0F7"/>
              </a:solidFill>
              <a:latin typeface="Open Sans Light"/>
            </a:endParaRPr>
          </a:p>
        </p:txBody>
      </p:sp>
      <p:sp>
        <p:nvSpPr>
          <p:cNvPr id="9" name="TextBox 8"/>
          <p:cNvSpPr txBox="1"/>
          <p:nvPr/>
        </p:nvSpPr>
        <p:spPr>
          <a:xfrm>
            <a:off x="9692640" y="5989320"/>
            <a:ext cx="2011680" cy="283154"/>
          </a:xfrm>
          <a:prstGeom prst="rect">
            <a:avLst/>
          </a:prstGeom>
          <a:noFill/>
        </p:spPr>
        <p:txBody>
          <a:bodyPr wrap="square" lIns="0" tIns="18288" rIns="0" bIns="18288" anchor="t">
            <a:spAutoFit/>
          </a:bodyPr>
          <a:lstStyle/>
          <a:p>
            <a:pPr algn="r"/>
            <a:r>
              <a:rPr lang="en-US" sz="1600" b="1" i="0">
                <a:solidFill>
                  <a:srgbClr val="FFFFFF"/>
                </a:solidFill>
                <a:latin typeface="Open Sans ExtraBold"/>
              </a:rPr>
              <a:t>FRODX.</a:t>
            </a:r>
          </a:p>
        </p:txBody>
      </p:sp>
    </p:spTree>
  </p:cSld>
  <p:clrMapOvr>
    <a:masterClrMapping/>
  </p:clrMapOvr>
</p:sld>
</file>

<file path=ppt/theme/theme1.xml><?xml version="1.0" encoding="utf-8"?>
<a:theme xmlns:a="http://schemas.openxmlformats.org/drawingml/2006/main" name="Office Theme">
  <a:themeElements>
    <a:clrScheme name="FrodX">
      <a:dk1>
        <a:srgbClr val="242627"/>
      </a:dk1>
      <a:lt1>
        <a:srgbClr val="FFFFFF"/>
      </a:lt1>
      <a:dk2>
        <a:srgbClr val="2266CC"/>
      </a:dk2>
      <a:lt2>
        <a:srgbClr val="E7E6E6"/>
      </a:lt2>
      <a:accent1>
        <a:srgbClr val="2165CB"/>
      </a:accent1>
      <a:accent2>
        <a:srgbClr val="3CC9D8"/>
      </a:accent2>
      <a:accent3>
        <a:srgbClr val="A5A5A5"/>
      </a:accent3>
      <a:accent4>
        <a:srgbClr val="3BC8D7"/>
      </a:accent4>
      <a:accent5>
        <a:srgbClr val="5B9BD5"/>
      </a:accent5>
      <a:accent6>
        <a:srgbClr val="3BC8D7"/>
      </a:accent6>
      <a:hlink>
        <a:srgbClr val="0563C1"/>
      </a:hlink>
      <a:folHlink>
        <a:srgbClr val="3BC8D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5f6d6de-a3e4-44d1-b4da-fa85948230ad">
      <Terms xmlns="http://schemas.microsoft.com/office/infopath/2007/PartnerControls"/>
    </lcf76f155ced4ddcb4097134ff3c332f>
    <TaxCatchAll xmlns="f1a9dcd0-d217-4236-b32e-e214038cb48f" xsi:nil="true"/>
    <_Flow_SignoffStatus xmlns="95f6d6de-a3e4-44d1-b4da-fa85948230ad" xsi:nil="true"/>
    <Path xmlns="95f6d6de-a3e4-44d1-b4da-fa85948230a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A423C3C71EA3204685F9850FF434AA4B" ma:contentTypeVersion="18" ma:contentTypeDescription="Ustvari nov dokument." ma:contentTypeScope="" ma:versionID="7015ad91b788e4d91a32c0aaa08e70e1">
  <xsd:schema xmlns:xsd="http://www.w3.org/2001/XMLSchema" xmlns:xs="http://www.w3.org/2001/XMLSchema" xmlns:p="http://schemas.microsoft.com/office/2006/metadata/properties" xmlns:ns2="95f6d6de-a3e4-44d1-b4da-fa85948230ad" xmlns:ns3="f1a9dcd0-d217-4236-b32e-e214038cb48f" targetNamespace="http://schemas.microsoft.com/office/2006/metadata/properties" ma:root="true" ma:fieldsID="326fa2a33d18da21b972cb8e3de70535" ns2:_="" ns3:_="">
    <xsd:import namespace="95f6d6de-a3e4-44d1-b4da-fa85948230ad"/>
    <xsd:import namespace="f1a9dcd0-d217-4236-b32e-e214038cb48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_Flow_SignoffStatus" minOccurs="0"/>
                <xsd:element ref="ns3:SharedWithUsers" minOccurs="0"/>
                <xsd:element ref="ns3:SharedWithDetails" minOccurs="0"/>
                <xsd:element ref="ns2:MediaServiceLocation" minOccurs="0"/>
                <xsd:element ref="ns2:MediaServiceBillingMetadata" minOccurs="0"/>
                <xsd:element ref="ns2:Pat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5f6d6de-a3e4-44d1-b4da-fa85948230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Oznake slike" ma:readOnly="false" ma:fieldId="{5cf76f15-5ced-4ddc-b409-7134ff3c332f}" ma:taxonomyMulti="true" ma:sspId="f74cd251-9969-4ac1-8a21-e03ed197b4b6"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_Flow_SignoffStatus" ma:index="20" nillable="true" ma:displayName="Stanje odjave" ma:internalName="Stanje_x0020_odjave">
      <xsd:simpleType>
        <xsd:restriction base="dms:Text"/>
      </xsd:simpleType>
    </xsd:element>
    <xsd:element name="MediaServiceLocation" ma:index="23" nillable="true" ma:displayName="Location" ma:description="" ma:indexed="true" ma:internalName="MediaServiceLocation" ma:readOnly="true">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element name="Path" ma:index="25" nillable="true" ma:displayName="Path" ma:format="Dropdown" ma:internalName="Path">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1a9dcd0-d217-4236-b32e-e214038cb48f"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177f03e-1ae8-474c-88e6-4b4ac78bf56e}" ma:internalName="TaxCatchAll" ma:showField="CatchAllData" ma:web="f1a9dcd0-d217-4236-b32e-e214038cb48f">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V skupni rabi z"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V skupni rabi s podrobnostm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Vrsta vsebine"/>
        <xsd:element ref="dc:title" minOccurs="0" maxOccurs="1" ma:index="4" ma:displayName="Naslov"/>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441DD76-86C3-44C2-9146-6ECB7E8C5039}">
  <ds:schemaRefs>
    <ds:schemaRef ds:uri="http://purl.org/dc/elements/1.1/"/>
    <ds:schemaRef ds:uri="http://schemas.microsoft.com/office/2006/documentManagement/types"/>
    <ds:schemaRef ds:uri="95f6d6de-a3e4-44d1-b4da-fa85948230ad"/>
    <ds:schemaRef ds:uri="http://purl.org/dc/dcmitype/"/>
    <ds:schemaRef ds:uri="http://schemas.microsoft.com/office/infopath/2007/PartnerControls"/>
    <ds:schemaRef ds:uri="http://www.w3.org/XML/1998/namespace"/>
    <ds:schemaRef ds:uri="http://schemas.openxmlformats.org/package/2006/metadata/core-properties"/>
    <ds:schemaRef ds:uri="f1a9dcd0-d217-4236-b32e-e214038cb48f"/>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D3B06BAB-F4C7-4B2C-BB36-73A3EB6ADF57}">
  <ds:schemaRefs>
    <ds:schemaRef ds:uri="http://schemas.microsoft.com/sharepoint/v3/contenttype/forms"/>
  </ds:schemaRefs>
</ds:datastoreItem>
</file>

<file path=customXml/itemProps3.xml><?xml version="1.0" encoding="utf-8"?>
<ds:datastoreItem xmlns:ds="http://schemas.openxmlformats.org/officeDocument/2006/customXml" ds:itemID="{F34BA77E-6C42-4003-B01F-1F24AB4C61E1}">
  <ds:schemaRefs>
    <ds:schemaRef ds:uri="95f6d6de-a3e4-44d1-b4da-fa85948230ad"/>
    <ds:schemaRef ds:uri="f1a9dcd0-d217-4236-b32e-e214038cb4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7690</Words>
  <Application>Microsoft Macintosh PowerPoint</Application>
  <PresentationFormat>Widescreen</PresentationFormat>
  <Paragraphs>497</Paragraphs>
  <Slides>18</Slides>
  <Notes>18</Notes>
  <HiddenSlides>4</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Open Sans Light</vt:lpstr>
      <vt:lpstr>Open Sans Semibold</vt:lpstr>
      <vt:lpstr>Arial</vt:lpstr>
      <vt:lpstr>Open Sans ExtraBold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Ajdini, Jasmina</dc:creator>
  <cp:lastModifiedBy>Gorazd Zakrajšek</cp:lastModifiedBy>
  <cp:revision>3</cp:revision>
  <dcterms:created xsi:type="dcterms:W3CDTF">2022-09-12T10:06:15Z</dcterms:created>
  <dcterms:modified xsi:type="dcterms:W3CDTF">2026-09-16T08:58:38Z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0x010100A423C3C71EA3204685F9850FF434AA4B</vt:lpwstr>
  </property>
  <property fmtid="{D5CDD505-2E9C-101B-9397-08002B2CF9AE}" pid="3" name="MediaServiceImageTags">
    <vt:lpwstr/>
  </property>
</Properties>
</file>