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3"/>
  </p:notesMasterIdLst>
  <p:handoutMasterIdLst>
    <p:handoutMasterId r:id="rId24"/>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12192000" cy="6858000"/>
  <p:notesSz cx="6858000" cy="9144000"/>
  <p:embeddedFontLst>
    <p:embeddedFont>
      <p:font typeface="Open Sans" panose="020B0604020202020204" charset="0"/>
      <p:regular r:id="rId25"/>
      <p:bold r:id="rId26"/>
      <p:italic r:id="rId27"/>
      <p:boldItalic r:id="rId28"/>
    </p:embeddedFont>
    <p:embeddedFont>
      <p:font typeface="Open Sans Semibold" panose="020B0604020202020204" charset="0"/>
      <p:regular r:id="rId29"/>
      <p:bold r:id="rId30"/>
      <p:italic r:id="rId31"/>
      <p:boldItalic r:id="rId32"/>
    </p:embeddedFont>
  </p:embeddedFontLst>
  <p:defaultText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198"/>
    <a:srgbClr val="1831CB"/>
    <a:srgbClr val="214ECB"/>
    <a:srgbClr val="2165CB"/>
    <a:srgbClr val="00003F"/>
    <a:srgbClr val="000000"/>
    <a:srgbClr val="22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F5BDBD-5769-C042-8A55-0692DFA72C39}" v="40" dt="2026-09-16T10:52:48.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razd Zakrajšek" userId="df2af046-6b52-4329-8d12-24d66248ad8c" providerId="ADAL" clId="{6B49372A-EFB7-5619-9B34-7668AFF2E47A}"/>
    <pc:docChg chg="custSel modSld delSection">
      <pc:chgData name="Gorazd Zakrajšek" userId="df2af046-6b52-4329-8d12-24d66248ad8c" providerId="ADAL" clId="{6B49372A-EFB7-5619-9B34-7668AFF2E47A}" dt="2026-09-16T10:52:48.026" v="92" actId="20577"/>
      <pc:docMkLst>
        <pc:docMk/>
      </pc:docMkLst>
      <pc:sldChg chg="modNotesTx">
        <pc:chgData name="Gorazd Zakrajšek" userId="df2af046-6b52-4329-8d12-24d66248ad8c" providerId="ADAL" clId="{6B49372A-EFB7-5619-9B34-7668AFF2E47A}" dt="2026-09-16T10:51:05.702" v="79" actId="20577"/>
        <pc:sldMkLst>
          <pc:docMk/>
          <pc:sldMk cId="0" sldId="256"/>
        </pc:sldMkLst>
      </pc:sldChg>
      <pc:sldChg chg="delSp mod modShow">
        <pc:chgData name="Gorazd Zakrajšek" userId="df2af046-6b52-4329-8d12-24d66248ad8c" providerId="ADAL" clId="{6B49372A-EFB7-5619-9B34-7668AFF2E47A}" dt="2026-09-16T04:43:46.193" v="20" actId="729"/>
        <pc:sldMkLst>
          <pc:docMk/>
          <pc:sldMk cId="0" sldId="257"/>
        </pc:sldMkLst>
        <pc:spChg chg="del">
          <ac:chgData name="Gorazd Zakrajšek" userId="df2af046-6b52-4329-8d12-24d66248ad8c" providerId="ADAL" clId="{6B49372A-EFB7-5619-9B34-7668AFF2E47A}" dt="2026-09-15T09:56:13.123" v="19" actId="478"/>
          <ac:spMkLst>
            <pc:docMk/>
            <pc:sldMk cId="0" sldId="257"/>
            <ac:spMk id="29" creationId="{00000000-0000-0000-0000-000000000000}"/>
          </ac:spMkLst>
        </pc:spChg>
        <pc:spChg chg="del">
          <ac:chgData name="Gorazd Zakrajšek" userId="df2af046-6b52-4329-8d12-24d66248ad8c" providerId="ADAL" clId="{6B49372A-EFB7-5619-9B34-7668AFF2E47A}" dt="2026-09-15T09:56:13.123" v="19" actId="478"/>
          <ac:spMkLst>
            <pc:docMk/>
            <pc:sldMk cId="0" sldId="257"/>
            <ac:spMk id="30" creationId="{00000000-0000-0000-0000-000000000000}"/>
          </ac:spMkLst>
        </pc:spChg>
        <pc:spChg chg="del">
          <ac:chgData name="Gorazd Zakrajšek" userId="df2af046-6b52-4329-8d12-24d66248ad8c" providerId="ADAL" clId="{6B49372A-EFB7-5619-9B34-7668AFF2E47A}" dt="2026-09-15T09:56:13.123" v="19" actId="478"/>
          <ac:spMkLst>
            <pc:docMk/>
            <pc:sldMk cId="0" sldId="257"/>
            <ac:spMk id="31" creationId="{00000000-0000-0000-0000-000000000000}"/>
          </ac:spMkLst>
        </pc:spChg>
      </pc:sldChg>
      <pc:sldChg chg="modNotesTx">
        <pc:chgData name="Gorazd Zakrajšek" userId="df2af046-6b52-4329-8d12-24d66248ad8c" providerId="ADAL" clId="{6B49372A-EFB7-5619-9B34-7668AFF2E47A}" dt="2026-09-16T10:08:36.205" v="31" actId="20577"/>
        <pc:sldMkLst>
          <pc:docMk/>
          <pc:sldMk cId="0" sldId="258"/>
        </pc:sldMkLst>
      </pc:sldChg>
      <pc:sldChg chg="modNotesTx">
        <pc:chgData name="Gorazd Zakrajšek" userId="df2af046-6b52-4329-8d12-24d66248ad8c" providerId="ADAL" clId="{6B49372A-EFB7-5619-9B34-7668AFF2E47A}" dt="2026-09-16T10:16:24.125" v="33" actId="20577"/>
        <pc:sldMkLst>
          <pc:docMk/>
          <pc:sldMk cId="0" sldId="259"/>
        </pc:sldMkLst>
      </pc:sldChg>
      <pc:sldChg chg="modNotesTx">
        <pc:chgData name="Gorazd Zakrajšek" userId="df2af046-6b52-4329-8d12-24d66248ad8c" providerId="ADAL" clId="{6B49372A-EFB7-5619-9B34-7668AFF2E47A}" dt="2026-09-16T10:52:48.026" v="92" actId="20577"/>
        <pc:sldMkLst>
          <pc:docMk/>
          <pc:sldMk cId="0" sldId="260"/>
        </pc:sldMkLst>
      </pc:sldChg>
      <pc:sldChg chg="modNotesTx">
        <pc:chgData name="Gorazd Zakrajšek" userId="df2af046-6b52-4329-8d12-24d66248ad8c" providerId="ADAL" clId="{6B49372A-EFB7-5619-9B34-7668AFF2E47A}" dt="2026-09-16T10:25:08.311" v="36" actId="20577"/>
        <pc:sldMkLst>
          <pc:docMk/>
          <pc:sldMk cId="0" sldId="261"/>
        </pc:sldMkLst>
      </pc:sldChg>
      <pc:sldChg chg="modNotesTx">
        <pc:chgData name="Gorazd Zakrajšek" userId="df2af046-6b52-4329-8d12-24d66248ad8c" providerId="ADAL" clId="{6B49372A-EFB7-5619-9B34-7668AFF2E47A}" dt="2026-09-16T10:29:52.394" v="37" actId="20577"/>
        <pc:sldMkLst>
          <pc:docMk/>
          <pc:sldMk cId="0" sldId="262"/>
        </pc:sldMkLst>
      </pc:sldChg>
      <pc:sldChg chg="modSp mod modNotesTx">
        <pc:chgData name="Gorazd Zakrajšek" userId="df2af046-6b52-4329-8d12-24d66248ad8c" providerId="ADAL" clId="{6B49372A-EFB7-5619-9B34-7668AFF2E47A}" dt="2026-09-16T10:30:00.580" v="40" actId="20577"/>
        <pc:sldMkLst>
          <pc:docMk/>
          <pc:sldMk cId="0" sldId="263"/>
        </pc:sldMkLst>
        <pc:spChg chg="mod">
          <ac:chgData name="Gorazd Zakrajšek" userId="df2af046-6b52-4329-8d12-24d66248ad8c" providerId="ADAL" clId="{6B49372A-EFB7-5619-9B34-7668AFF2E47A}" dt="2026-09-16T06:05:46.467" v="23" actId="14100"/>
          <ac:spMkLst>
            <pc:docMk/>
            <pc:sldMk cId="0" sldId="263"/>
            <ac:spMk id="23" creationId="{00000000-0000-0000-0000-000000000000}"/>
          </ac:spMkLst>
        </pc:spChg>
        <pc:spChg chg="mod">
          <ac:chgData name="Gorazd Zakrajšek" userId="df2af046-6b52-4329-8d12-24d66248ad8c" providerId="ADAL" clId="{6B49372A-EFB7-5619-9B34-7668AFF2E47A}" dt="2026-09-16T06:05:46.467" v="23" actId="14100"/>
          <ac:spMkLst>
            <pc:docMk/>
            <pc:sldMk cId="0" sldId="263"/>
            <ac:spMk id="28" creationId="{00000000-0000-0000-0000-000000000000}"/>
          </ac:spMkLst>
        </pc:spChg>
      </pc:sldChg>
      <pc:sldChg chg="modNotesTx">
        <pc:chgData name="Gorazd Zakrajšek" userId="df2af046-6b52-4329-8d12-24d66248ad8c" providerId="ADAL" clId="{6B49372A-EFB7-5619-9B34-7668AFF2E47A}" dt="2026-09-16T10:30:07.049" v="42" actId="20577"/>
        <pc:sldMkLst>
          <pc:docMk/>
          <pc:sldMk cId="0" sldId="264"/>
        </pc:sldMkLst>
      </pc:sldChg>
      <pc:sldChg chg="modNotesTx">
        <pc:chgData name="Gorazd Zakrajšek" userId="df2af046-6b52-4329-8d12-24d66248ad8c" providerId="ADAL" clId="{6B49372A-EFB7-5619-9B34-7668AFF2E47A}" dt="2026-09-16T10:30:13.585" v="45" actId="20577"/>
        <pc:sldMkLst>
          <pc:docMk/>
          <pc:sldMk cId="0" sldId="265"/>
        </pc:sldMkLst>
      </pc:sldChg>
      <pc:sldChg chg="mod modShow">
        <pc:chgData name="Gorazd Zakrajšek" userId="df2af046-6b52-4329-8d12-24d66248ad8c" providerId="ADAL" clId="{6B49372A-EFB7-5619-9B34-7668AFF2E47A}" dt="2026-09-16T04:43:53.985" v="21" actId="729"/>
        <pc:sldMkLst>
          <pc:docMk/>
          <pc:sldMk cId="0" sldId="266"/>
        </pc:sldMkLst>
      </pc:sldChg>
      <pc:sldChg chg="modNotesTx">
        <pc:chgData name="Gorazd Zakrajšek" userId="df2af046-6b52-4329-8d12-24d66248ad8c" providerId="ADAL" clId="{6B49372A-EFB7-5619-9B34-7668AFF2E47A}" dt="2026-09-16T10:30:30.870" v="50" actId="20577"/>
        <pc:sldMkLst>
          <pc:docMk/>
          <pc:sldMk cId="0" sldId="267"/>
        </pc:sldMkLst>
      </pc:sldChg>
      <pc:sldChg chg="modNotesTx">
        <pc:chgData name="Gorazd Zakrajšek" userId="df2af046-6b52-4329-8d12-24d66248ad8c" providerId="ADAL" clId="{6B49372A-EFB7-5619-9B34-7668AFF2E47A}" dt="2026-09-16T10:30:24.809" v="48" actId="20577"/>
        <pc:sldMkLst>
          <pc:docMk/>
          <pc:sldMk cId="0" sldId="268"/>
        </pc:sldMkLst>
      </pc:sldChg>
      <pc:sldChg chg="mod modShow modNotesTx">
        <pc:chgData name="Gorazd Zakrajšek" userId="df2af046-6b52-4329-8d12-24d66248ad8c" providerId="ADAL" clId="{6B49372A-EFB7-5619-9B34-7668AFF2E47A}" dt="2026-09-16T10:51:23.246" v="80" actId="20577"/>
        <pc:sldMkLst>
          <pc:docMk/>
          <pc:sldMk cId="0" sldId="269"/>
        </pc:sldMkLst>
      </pc:sldChg>
      <pc:sldChg chg="mod modShow">
        <pc:chgData name="Gorazd Zakrajšek" userId="df2af046-6b52-4329-8d12-24d66248ad8c" providerId="ADAL" clId="{6B49372A-EFB7-5619-9B34-7668AFF2E47A}" dt="2026-09-16T04:44:07.201" v="22" actId="729"/>
        <pc:sldMkLst>
          <pc:docMk/>
          <pc:sldMk cId="0" sldId="271"/>
        </pc:sldMkLst>
      </pc:sldChg>
      <pc:sldChg chg="mod modShow modNotesTx">
        <pc:chgData name="Gorazd Zakrajšek" userId="df2af046-6b52-4329-8d12-24d66248ad8c" providerId="ADAL" clId="{6B49372A-EFB7-5619-9B34-7668AFF2E47A}" dt="2026-09-16T10:30:41.121" v="52" actId="729"/>
        <pc:sldMkLst>
          <pc:docMk/>
          <pc:sldMk cId="0" sldId="272"/>
        </pc:sldMkLst>
      </pc:sldChg>
      <pc:sldChg chg="modSp mod">
        <pc:chgData name="Gorazd Zakrajšek" userId="df2af046-6b52-4329-8d12-24d66248ad8c" providerId="ADAL" clId="{6B49372A-EFB7-5619-9B34-7668AFF2E47A}" dt="2026-09-15T09:55:53.024" v="18" actId="20577"/>
        <pc:sldMkLst>
          <pc:docMk/>
          <pc:sldMk cId="0" sldId="273"/>
        </pc:sldMkLst>
        <pc:spChg chg="mod">
          <ac:chgData name="Gorazd Zakrajšek" userId="df2af046-6b52-4329-8d12-24d66248ad8c" providerId="ADAL" clId="{6B49372A-EFB7-5619-9B34-7668AFF2E47A}" dt="2026-09-15T09:55:53.024" v="18" actId="20577"/>
          <ac:spMkLst>
            <pc:docMk/>
            <pc:sldMk cId="0" sldId="273"/>
            <ac:spMk id="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893CBB-A6BA-6E16-0227-9D3AEA2FA3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I"/>
          </a:p>
        </p:txBody>
      </p:sp>
      <p:sp>
        <p:nvSpPr>
          <p:cNvPr id="3" name="Date Placeholder 2">
            <a:extLst>
              <a:ext uri="{FF2B5EF4-FFF2-40B4-BE49-F238E27FC236}">
                <a16:creationId xmlns:a16="http://schemas.microsoft.com/office/drawing/2014/main" id="{26679F4D-9B46-65CD-9447-6A037FB200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782833-7F7E-7444-AF5D-92FD56267356}" type="datetimeFigureOut">
              <a:rPr lang="en-SI" smtClean="0"/>
              <a:t>09/16/2026</a:t>
            </a:fld>
            <a:endParaRPr lang="en-SI"/>
          </a:p>
        </p:txBody>
      </p:sp>
      <p:sp>
        <p:nvSpPr>
          <p:cNvPr id="4" name="Footer Placeholder 3">
            <a:extLst>
              <a:ext uri="{FF2B5EF4-FFF2-40B4-BE49-F238E27FC236}">
                <a16:creationId xmlns:a16="http://schemas.microsoft.com/office/drawing/2014/main" id="{90C79050-847D-F6B1-A498-CBF7C1D868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I"/>
          </a:p>
        </p:txBody>
      </p:sp>
      <p:sp>
        <p:nvSpPr>
          <p:cNvPr id="5" name="Slide Number Placeholder 4">
            <a:extLst>
              <a:ext uri="{FF2B5EF4-FFF2-40B4-BE49-F238E27FC236}">
                <a16:creationId xmlns:a16="http://schemas.microsoft.com/office/drawing/2014/main" id="{57811E29-1822-9831-40E4-057A988C0B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0C2545-D926-2F45-BCC8-BF90CEB5DD26}" type="slidenum">
              <a:rPr lang="en-SI" smtClean="0"/>
              <a:t>‹#›</a:t>
            </a:fld>
            <a:endParaRPr lang="en-SI"/>
          </a:p>
        </p:txBody>
      </p:sp>
    </p:spTree>
    <p:extLst>
      <p:ext uri="{BB962C8B-B14F-4D97-AF65-F5344CB8AC3E}">
        <p14:creationId xmlns:p14="http://schemas.microsoft.com/office/powerpoint/2010/main" val="2006453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C9C75F-8621-0744-8276-1A9425E46EAB}" type="datetimeFigureOut">
              <a:rPr lang="en-SI" smtClean="0"/>
              <a:t>09/16/2026</a:t>
            </a:fld>
            <a:endParaRPr lang="en-S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C1BBF0-3666-B743-900C-935D6A61B8E2}" type="slidenum">
              <a:rPr lang="en-SI" smtClean="0"/>
              <a:t>‹#›</a:t>
            </a:fld>
            <a:endParaRPr lang="en-SI"/>
          </a:p>
        </p:txBody>
      </p:sp>
    </p:spTree>
    <p:extLst>
      <p:ext uri="{BB962C8B-B14F-4D97-AF65-F5344CB8AC3E}">
        <p14:creationId xmlns:p14="http://schemas.microsoft.com/office/powerpoint/2010/main" val="18812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Dobar dan i dobro </a:t>
            </a:r>
            <a:r>
              <a:rPr err="1"/>
              <a:t>došli</a:t>
            </a:r>
            <a:r>
              <a:t>. Ja sam Gorazd Zakrajšek iz </a:t>
            </a:r>
            <a:r>
              <a:rPr err="1"/>
              <a:t>FrodXa</a:t>
            </a:r>
            <a:r>
              <a:t>, </a:t>
            </a:r>
            <a:r>
              <a:rPr err="1"/>
              <a:t>sa</a:t>
            </a:r>
            <a:r>
              <a:t> </a:t>
            </a:r>
            <a:r>
              <a:rPr err="1"/>
              <a:t>mnom</a:t>
            </a:r>
            <a:r>
              <a:t> je Andrej Bergant, koji vodi naš razvoj i koji </a:t>
            </a:r>
            <a:r>
              <a:rPr err="1"/>
              <a:t>će</a:t>
            </a:r>
            <a:r>
              <a:t> u </a:t>
            </a:r>
            <a:r>
              <a:rPr err="1"/>
              <a:t>drugom</a:t>
            </a:r>
            <a:r>
              <a:t> </a:t>
            </a:r>
            <a:r>
              <a:rPr err="1"/>
              <a:t>dijelu</a:t>
            </a:r>
            <a:r>
              <a:t> pokazati kako </a:t>
            </a:r>
            <a:r>
              <a:rPr err="1"/>
              <a:t>sve</a:t>
            </a:r>
            <a:r>
              <a:t> o čemu </a:t>
            </a:r>
            <a:r>
              <a:rPr err="1"/>
              <a:t>ću</a:t>
            </a:r>
            <a:r>
              <a:t> govoriti </a:t>
            </a:r>
            <a:r>
              <a:rPr err="1"/>
              <a:t>zapravo</a:t>
            </a:r>
            <a:r>
              <a:t> </a:t>
            </a:r>
            <a:r>
              <a:rPr err="1"/>
              <a:t>izgleda</a:t>
            </a:r>
            <a:r>
              <a:t> u </a:t>
            </a:r>
            <a:r>
              <a:rPr err="1"/>
              <a:t>sustavu</a:t>
            </a:r>
            <a:r>
              <a:t>.</a:t>
            </a:r>
          </a:p>
          <a:p>
            <a:endParaRPr/>
          </a:p>
          <a:p>
            <a:r>
              <a:t>Naslov </a:t>
            </a:r>
            <a:r>
              <a:rPr err="1"/>
              <a:t>današnjeg</a:t>
            </a:r>
            <a:r>
              <a:t> </a:t>
            </a:r>
            <a:r>
              <a:rPr err="1"/>
              <a:t>webinara</a:t>
            </a:r>
            <a:r>
              <a:t> </a:t>
            </a:r>
            <a:r>
              <a:rPr err="1"/>
              <a:t>prilično</a:t>
            </a:r>
            <a:r>
              <a:t> je </a:t>
            </a:r>
            <a:r>
              <a:rPr err="1"/>
              <a:t>izravan</a:t>
            </a:r>
            <a:r>
              <a:t>: popust ne gradi </a:t>
            </a:r>
            <a:r>
              <a:rPr err="1"/>
              <a:t>vjernost</a:t>
            </a:r>
            <a:r>
              <a:t>, odnos je gradi. </a:t>
            </a:r>
            <a:r>
              <a:rPr err="1"/>
              <a:t>Prije</a:t>
            </a:r>
            <a:r>
              <a:t> nego </a:t>
            </a:r>
            <a:r>
              <a:rPr err="1"/>
              <a:t>što</a:t>
            </a:r>
            <a:r>
              <a:t> krenemo, da kažem </a:t>
            </a:r>
            <a:r>
              <a:rPr err="1"/>
              <a:t>što</a:t>
            </a:r>
            <a:r>
              <a:t> time mislimo, a </a:t>
            </a:r>
            <a:r>
              <a:rPr err="1"/>
              <a:t>što</a:t>
            </a:r>
            <a:r>
              <a:t> ne. Ne mislimo da </a:t>
            </a:r>
            <a:r>
              <a:rPr err="1"/>
              <a:t>su</a:t>
            </a:r>
            <a:r>
              <a:t> popusti </a:t>
            </a:r>
            <a:r>
              <a:rPr err="1"/>
              <a:t>pogrešni</a:t>
            </a:r>
            <a:r>
              <a:t>. Popust je </a:t>
            </a:r>
            <a:r>
              <a:rPr err="1"/>
              <a:t>izvrstan</a:t>
            </a:r>
            <a:r>
              <a:t> </a:t>
            </a:r>
            <a:r>
              <a:rPr err="1"/>
              <a:t>alat</a:t>
            </a:r>
            <a:r>
              <a:t> – </a:t>
            </a:r>
            <a:r>
              <a:rPr err="1"/>
              <a:t>potiče</a:t>
            </a:r>
            <a:r>
              <a:t> </a:t>
            </a:r>
            <a:r>
              <a:rPr err="1"/>
              <a:t>kupnju</a:t>
            </a:r>
            <a:r>
              <a:t>, </a:t>
            </a:r>
            <a:r>
              <a:rPr err="1"/>
              <a:t>pomiče</a:t>
            </a:r>
            <a:r>
              <a:t> </a:t>
            </a:r>
            <a:r>
              <a:rPr err="1"/>
              <a:t>odluku</a:t>
            </a:r>
            <a:r>
              <a:t>, </a:t>
            </a:r>
            <a:r>
              <a:rPr err="1"/>
              <a:t>napuni</a:t>
            </a:r>
            <a:r>
              <a:t> </a:t>
            </a:r>
            <a:r>
              <a:rPr err="1"/>
              <a:t>trgovinu</a:t>
            </a:r>
            <a:r>
              <a:t> u </a:t>
            </a:r>
            <a:r>
              <a:rPr err="1"/>
              <a:t>utorak</a:t>
            </a:r>
            <a:r>
              <a:t> </a:t>
            </a:r>
            <a:r>
              <a:rPr err="1"/>
              <a:t>poslijepodne</a:t>
            </a:r>
            <a:r>
              <a:t>. Ali popust </a:t>
            </a:r>
            <a:r>
              <a:rPr err="1"/>
              <a:t>potiče</a:t>
            </a:r>
            <a:r>
              <a:t> </a:t>
            </a:r>
            <a:r>
              <a:rPr err="1"/>
              <a:t>kupnju</a:t>
            </a:r>
            <a:r>
              <a:t>. Odnos ne gradi. A </a:t>
            </a:r>
            <a:r>
              <a:rPr err="1"/>
              <a:t>budući</a:t>
            </a:r>
            <a:r>
              <a:t> da se </a:t>
            </a:r>
            <a:r>
              <a:rPr err="1"/>
              <a:t>većina</a:t>
            </a:r>
            <a:r>
              <a:t> programa </a:t>
            </a:r>
            <a:r>
              <a:rPr err="1"/>
              <a:t>vjernosti</a:t>
            </a:r>
            <a:r>
              <a:t> temelji upravo na popustu – na </a:t>
            </a:r>
            <a:r>
              <a:rPr err="1"/>
              <a:t>bodovima</a:t>
            </a:r>
            <a:r>
              <a:t>, koji </a:t>
            </a:r>
            <a:r>
              <a:rPr err="1"/>
              <a:t>su</a:t>
            </a:r>
            <a:r>
              <a:t> </a:t>
            </a:r>
            <a:r>
              <a:rPr err="1"/>
              <a:t>zapravo</a:t>
            </a:r>
            <a:r>
              <a:t> </a:t>
            </a:r>
            <a:r>
              <a:rPr err="1"/>
              <a:t>odgođeni</a:t>
            </a:r>
            <a:r>
              <a:t> popust – </a:t>
            </a:r>
            <a:r>
              <a:rPr err="1"/>
              <a:t>većina</a:t>
            </a:r>
            <a:r>
              <a:t> programa </a:t>
            </a:r>
            <a:r>
              <a:rPr err="1"/>
              <a:t>mjeri</a:t>
            </a:r>
            <a:r>
              <a:t> </a:t>
            </a:r>
            <a:r>
              <a:rPr err="1"/>
              <a:t>nešto</a:t>
            </a:r>
            <a:r>
              <a:t> drugo od </a:t>
            </a:r>
            <a:r>
              <a:rPr err="1"/>
              <a:t>onoga</a:t>
            </a:r>
            <a:r>
              <a:t> </a:t>
            </a:r>
            <a:r>
              <a:rPr err="1"/>
              <a:t>što</a:t>
            </a:r>
            <a:r>
              <a:t> misli da </a:t>
            </a:r>
            <a:r>
              <a:rPr err="1"/>
              <a:t>mjeri</a:t>
            </a:r>
            <a:r>
              <a:t>.</a:t>
            </a:r>
          </a:p>
          <a:p>
            <a:endParaRPr/>
          </a:p>
          <a:p>
            <a:r>
              <a:t>Zato </a:t>
            </a:r>
            <a:r>
              <a:rPr err="1"/>
              <a:t>ćemo</a:t>
            </a:r>
            <a:r>
              <a:t> </a:t>
            </a:r>
            <a:r>
              <a:rPr err="1"/>
              <a:t>danas</a:t>
            </a:r>
            <a:r>
              <a:t> </a:t>
            </a:r>
            <a:r>
              <a:rPr err="1"/>
              <a:t>ići</a:t>
            </a:r>
            <a:r>
              <a:t> redom: </a:t>
            </a:r>
            <a:r>
              <a:rPr err="1"/>
              <a:t>najprije</a:t>
            </a:r>
            <a:r>
              <a:t> </a:t>
            </a:r>
            <a:r>
              <a:rPr err="1"/>
              <a:t>ćemo</a:t>
            </a:r>
            <a:r>
              <a:t> pogledati </a:t>
            </a:r>
            <a:r>
              <a:rPr err="1"/>
              <a:t>zašto</a:t>
            </a:r>
            <a:r>
              <a:t> </a:t>
            </a:r>
            <a:r>
              <a:rPr err="1"/>
              <a:t>brojke</a:t>
            </a:r>
            <a:r>
              <a:t> </a:t>
            </a:r>
            <a:r>
              <a:rPr err="1"/>
              <a:t>kojima</a:t>
            </a:r>
            <a:r>
              <a:t> se programi </a:t>
            </a:r>
            <a:r>
              <a:rPr err="1"/>
              <a:t>vjernosti</a:t>
            </a:r>
            <a:r>
              <a:t> hvale ne </a:t>
            </a:r>
            <a:r>
              <a:rPr err="1"/>
              <a:t>dokazuju</a:t>
            </a:r>
            <a:r>
              <a:t> ono </a:t>
            </a:r>
            <a:r>
              <a:rPr err="1"/>
              <a:t>što</a:t>
            </a:r>
            <a:r>
              <a:t> </a:t>
            </a:r>
            <a:r>
              <a:rPr err="1"/>
              <a:t>tvrde</a:t>
            </a:r>
            <a:r>
              <a:t>. </a:t>
            </a:r>
            <a:r>
              <a:rPr err="1"/>
              <a:t>Zatim</a:t>
            </a:r>
            <a:r>
              <a:t> </a:t>
            </a:r>
            <a:r>
              <a:rPr err="1"/>
              <a:t>idemo</a:t>
            </a:r>
            <a:r>
              <a:t> na bit – </a:t>
            </a:r>
            <a:r>
              <a:rPr err="1"/>
              <a:t>razliku</a:t>
            </a:r>
            <a:r>
              <a:t> </a:t>
            </a:r>
            <a:r>
              <a:rPr err="1"/>
              <a:t>između</a:t>
            </a:r>
            <a:r>
              <a:t> ponašanja i </a:t>
            </a:r>
            <a:r>
              <a:rPr err="1"/>
              <a:t>navike</a:t>
            </a:r>
            <a:r>
              <a:t>. Pogledat </a:t>
            </a:r>
            <a:r>
              <a:rPr err="1"/>
              <a:t>ćemo</a:t>
            </a:r>
            <a:r>
              <a:t> kako program postaviti </a:t>
            </a:r>
            <a:r>
              <a:rPr err="1"/>
              <a:t>kao</a:t>
            </a:r>
            <a:r>
              <a:t> </a:t>
            </a:r>
            <a:r>
              <a:rPr err="1"/>
              <a:t>sustav</a:t>
            </a:r>
            <a:r>
              <a:t> odnosa i kako </a:t>
            </a:r>
            <a:r>
              <a:rPr err="1"/>
              <a:t>nagrađivati</a:t>
            </a:r>
            <a:r>
              <a:t> da ne </a:t>
            </a:r>
            <a:r>
              <a:rPr err="1"/>
              <a:t>pojedemo</a:t>
            </a:r>
            <a:r>
              <a:t> </a:t>
            </a:r>
            <a:r>
              <a:rPr err="1"/>
              <a:t>vlastitu</a:t>
            </a:r>
            <a:r>
              <a:t> </a:t>
            </a:r>
            <a:r>
              <a:rPr err="1"/>
              <a:t>maržu</a:t>
            </a:r>
            <a:r>
              <a:t>. </a:t>
            </a:r>
            <a:endParaRPr lang="sl-SI"/>
          </a:p>
          <a:p>
            <a:endParaRPr/>
          </a:p>
          <a:p>
            <a:r>
              <a:t>Ako imate pitanja, pišite </a:t>
            </a:r>
            <a:r>
              <a:rPr err="1"/>
              <a:t>ih</a:t>
            </a:r>
            <a:r>
              <a:t> u chat </a:t>
            </a:r>
            <a:r>
              <a:rPr err="1"/>
              <a:t>tijekom</a:t>
            </a:r>
            <a:r>
              <a:t> predavanja. Neka </a:t>
            </a:r>
            <a:r>
              <a:rPr err="1"/>
              <a:t>ću</a:t>
            </a:r>
            <a:r>
              <a:t> pokupiti </a:t>
            </a:r>
            <a:r>
              <a:rPr err="1"/>
              <a:t>usput</a:t>
            </a:r>
            <a:r>
              <a:t>, ostala na kraju.</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~1 min]</a:t>
            </a:r>
          </a:p>
          <a:p>
            <a:endParaRPr/>
          </a:p>
          <a:p>
            <a:r>
              <a:t>Agenda ima šest koraka. Prva četiri su moja i traju četrdesetak minuta. Peti je Andrejev demo, u kojem ćemo vidjeti SAP Engagement Cloud i Open Loyalty – platforme na kojima u FrodXu programe vjernosti stvarno gradimo. Šesti korak je kratak, ali je po mom mišljenju najvažniji: kako izmjeriti da je program uopće nešto napravio.</a:t>
            </a:r>
          </a:p>
          <a:p>
            <a:endParaRPr/>
          </a:p>
          <a:p>
            <a:r>
              <a:t>Kratka napomena o tome tko ste vi. Pogledao sam prijave: među vama su ljudi iz ljepote i zdravstva – poliklinike, kozmetika, aromaterapija – iz maloprodaje, od zlatarne do sportske opreme i mode, iz energetike, turizma, parkirnih usluga i puno manjih tvrtki i obrta. To je važno jer ću koristiti primjere iz vrlo različitih branši: od autopraonice s tristo kartica do hotelskog lanca s 271 milijun članova. Načelo je isto. Mjera je ista. Razlikuje se samo broj nula na kraju.</a:t>
            </a:r>
          </a:p>
          <a:p>
            <a:endParaRPr/>
          </a:p>
          <a:p>
            <a:r>
              <a:t>Na kraju ćete svi prijavljeni dobiti alat za samoprocjenu vašeg programa vjernosti, snimku i materijale. Alat je postavljen tako da odgovorite na nekoliko pitanja o svom programu i dobijete ocjenu gdje program stoji – a to je ujedno i struktura današnjeg predavanja.</a:t>
            </a:r>
          </a:p>
          <a:p>
            <a:endParaRPr/>
          </a:p>
          <a:p>
            <a:r>
              <a:t>[Napomena za govornika: pregled branši među prijavljenima – HR: ljepota i zdravstvo (poliklinike, kozmetika, aromaterapija, fitness), maloprodaja (zlatarna, sport, pet shop, moda, namještaj), parkirne usluge, energetika, turističke agencije, puno malih tvrtki i obrta.]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Počnimo </a:t>
            </a:r>
            <a:r>
              <a:rPr err="1"/>
              <a:t>pričom</a:t>
            </a:r>
            <a:r>
              <a:t> </a:t>
            </a:r>
            <a:r>
              <a:rPr err="1"/>
              <a:t>koju</a:t>
            </a:r>
            <a:r>
              <a:t> je nedavno </a:t>
            </a:r>
            <a:r>
              <a:rPr err="1"/>
              <a:t>zapisao</a:t>
            </a:r>
            <a:r>
              <a:t> moj kolega Igor </a:t>
            </a:r>
            <a:r>
              <a:rPr err="1"/>
              <a:t>Pauletič</a:t>
            </a:r>
            <a:r>
              <a:t>. </a:t>
            </a:r>
            <a:r>
              <a:rPr err="1"/>
              <a:t>Zaustavio</a:t>
            </a:r>
            <a:r>
              <a:t> ga je oglas </a:t>
            </a:r>
            <a:r>
              <a:rPr err="1"/>
              <a:t>poznatog</a:t>
            </a:r>
            <a:r>
              <a:t> </a:t>
            </a:r>
            <a:r>
              <a:rPr err="1"/>
              <a:t>slovenskog</a:t>
            </a:r>
            <a:r>
              <a:t> trgovca o </a:t>
            </a:r>
            <a:r>
              <a:rPr err="1"/>
              <a:t>uspješnom</a:t>
            </a:r>
            <a:r>
              <a:t> </a:t>
            </a:r>
            <a:r>
              <a:rPr err="1"/>
              <a:t>uvođenju</a:t>
            </a:r>
            <a:r>
              <a:t> programa </a:t>
            </a:r>
            <a:r>
              <a:rPr err="1"/>
              <a:t>vjernosti</a:t>
            </a:r>
            <a:r>
              <a:t>. </a:t>
            </a:r>
            <a:r>
              <a:rPr err="1"/>
              <a:t>Lijepe</a:t>
            </a:r>
            <a:r>
              <a:t> </a:t>
            </a:r>
            <a:r>
              <a:rPr err="1"/>
              <a:t>brojke</a:t>
            </a:r>
            <a:r>
              <a:t>: članovi </a:t>
            </a:r>
            <a:r>
              <a:rPr err="1"/>
              <a:t>kupuju</a:t>
            </a:r>
            <a:r>
              <a:t> više, njihov </a:t>
            </a:r>
            <a:r>
              <a:rPr err="1"/>
              <a:t>udio</a:t>
            </a:r>
            <a:r>
              <a:t> raste, promet raste. Igor je </a:t>
            </a:r>
            <a:r>
              <a:rPr err="1"/>
              <a:t>napravio</a:t>
            </a:r>
            <a:r>
              <a:t> </a:t>
            </a:r>
            <a:r>
              <a:rPr err="1"/>
              <a:t>nešto</a:t>
            </a:r>
            <a:r>
              <a:t> </a:t>
            </a:r>
            <a:r>
              <a:rPr err="1"/>
              <a:t>što</a:t>
            </a:r>
            <a:r>
              <a:t> bi </a:t>
            </a:r>
            <a:r>
              <a:rPr err="1"/>
              <a:t>trebao</a:t>
            </a:r>
            <a:r>
              <a:t> napraviti </a:t>
            </a:r>
            <a:r>
              <a:rPr err="1"/>
              <a:t>svatko</a:t>
            </a:r>
            <a:r>
              <a:t> od nas kad vidi </a:t>
            </a:r>
            <a:r>
              <a:rPr err="1"/>
              <a:t>takav</a:t>
            </a:r>
            <a:r>
              <a:t> oglas: </a:t>
            </a:r>
            <a:r>
              <a:rPr err="1"/>
              <a:t>otvorio</a:t>
            </a:r>
            <a:r>
              <a:t> je javne </a:t>
            </a:r>
            <a:r>
              <a:rPr err="1"/>
              <a:t>financijske</a:t>
            </a:r>
            <a:r>
              <a:t> </a:t>
            </a:r>
            <a:r>
              <a:rPr err="1"/>
              <a:t>izvještaje</a:t>
            </a:r>
            <a:r>
              <a:t> tog trgovca.</a:t>
            </a:r>
          </a:p>
          <a:p>
            <a:endParaRPr/>
          </a:p>
          <a:p>
            <a:r>
              <a:t>Promet je stvarno </a:t>
            </a:r>
            <a:r>
              <a:rPr err="1"/>
              <a:t>porastao</a:t>
            </a:r>
            <a:r>
              <a:t>. Dodana </a:t>
            </a:r>
            <a:r>
              <a:rPr err="1"/>
              <a:t>vrijednost</a:t>
            </a:r>
            <a:r>
              <a:t> pak je </a:t>
            </a:r>
            <a:r>
              <a:rPr err="1"/>
              <a:t>pala</a:t>
            </a:r>
            <a:r>
              <a:t>. Ne samo </a:t>
            </a:r>
            <a:r>
              <a:rPr err="1"/>
              <a:t>kao</a:t>
            </a:r>
            <a:r>
              <a:t> </a:t>
            </a:r>
            <a:r>
              <a:rPr err="1"/>
              <a:t>udio</a:t>
            </a:r>
            <a:r>
              <a:t> u </a:t>
            </a:r>
            <a:r>
              <a:rPr err="1"/>
              <a:t>prihodima</a:t>
            </a:r>
            <a:r>
              <a:t>, nego i u </a:t>
            </a:r>
            <a:r>
              <a:rPr err="1"/>
              <a:t>apsolutnom</a:t>
            </a:r>
            <a:r>
              <a:t> iznosu.</a:t>
            </a:r>
          </a:p>
          <a:p>
            <a:endParaRPr/>
          </a:p>
          <a:p>
            <a:r>
              <a:t>Budimo pošteni: bilanca ne kaže da je kriv program </a:t>
            </a:r>
            <a:r>
              <a:rPr err="1"/>
              <a:t>vjernosti</a:t>
            </a:r>
            <a:r>
              <a:t>. </a:t>
            </a:r>
            <a:r>
              <a:rPr err="1"/>
              <a:t>Maržu</a:t>
            </a:r>
            <a:r>
              <a:t> </a:t>
            </a:r>
            <a:r>
              <a:rPr err="1"/>
              <a:t>jedu</a:t>
            </a:r>
            <a:r>
              <a:t> i nabavne </a:t>
            </a:r>
            <a:r>
              <a:rPr err="1"/>
              <a:t>cijene</a:t>
            </a:r>
            <a:r>
              <a:t>, energija, </a:t>
            </a:r>
            <a:r>
              <a:rPr err="1"/>
              <a:t>plaće</a:t>
            </a:r>
            <a:r>
              <a:t>. Ali kaže </a:t>
            </a:r>
            <a:r>
              <a:rPr err="1"/>
              <a:t>nešto</a:t>
            </a:r>
            <a:r>
              <a:t> </a:t>
            </a:r>
            <a:r>
              <a:rPr err="1"/>
              <a:t>što</a:t>
            </a:r>
            <a:r>
              <a:t> bi </a:t>
            </a:r>
            <a:r>
              <a:rPr err="1"/>
              <a:t>trebalo</a:t>
            </a:r>
            <a:r>
              <a:t> </a:t>
            </a:r>
            <a:r>
              <a:rPr err="1"/>
              <a:t>probosti</a:t>
            </a:r>
            <a:r>
              <a:t> </a:t>
            </a:r>
            <a:r>
              <a:rPr err="1"/>
              <a:t>svakog</a:t>
            </a:r>
            <a:r>
              <a:t> </a:t>
            </a:r>
            <a:r>
              <a:rPr err="1"/>
              <a:t>direktora</a:t>
            </a:r>
            <a:r>
              <a:t>: priča o </a:t>
            </a:r>
            <a:r>
              <a:rPr err="1"/>
              <a:t>uspjehu</a:t>
            </a:r>
            <a:r>
              <a:t> programa i račun dobiti i </a:t>
            </a:r>
            <a:r>
              <a:rPr err="1"/>
              <a:t>gubitka</a:t>
            </a:r>
            <a:r>
              <a:t> govore svaki svojim jezikom. Program </a:t>
            </a:r>
            <a:r>
              <a:rPr err="1"/>
              <a:t>broji</a:t>
            </a:r>
            <a:r>
              <a:t> promet i članove. </a:t>
            </a:r>
            <a:r>
              <a:rPr err="1"/>
              <a:t>Tvrtka</a:t>
            </a:r>
            <a:r>
              <a:t> živi od marže. A iz javno predstavljenih rezultata ne vidi se koliko se popusta krije u sto </a:t>
            </a:r>
            <a:r>
              <a:rPr err="1"/>
              <a:t>eura</a:t>
            </a:r>
            <a:r>
              <a:t> prometa članova – i koliko u sto </a:t>
            </a:r>
            <a:r>
              <a:rPr err="1"/>
              <a:t>eura</a:t>
            </a:r>
            <a:r>
              <a:t> prometa nečlanova.</a:t>
            </a:r>
          </a:p>
          <a:p>
            <a:endParaRPr/>
          </a:p>
          <a:p>
            <a:r>
              <a:t>To je teza </a:t>
            </a:r>
            <a:r>
              <a:rPr err="1"/>
              <a:t>cijelog</a:t>
            </a:r>
            <a:r>
              <a:t> </a:t>
            </a:r>
            <a:r>
              <a:rPr err="1"/>
              <a:t>današnjeg</a:t>
            </a:r>
            <a:r>
              <a:t> predavanja, zato je govorim </a:t>
            </a:r>
            <a:r>
              <a:rPr err="1"/>
              <a:t>polako</a:t>
            </a:r>
            <a:r>
              <a:t>. Popust </a:t>
            </a:r>
            <a:r>
              <a:rPr err="1"/>
              <a:t>nije</a:t>
            </a:r>
            <a:r>
              <a:t> problem. Problem je </a:t>
            </a:r>
            <a:r>
              <a:rPr err="1"/>
              <a:t>neselektivan</a:t>
            </a:r>
            <a:r>
              <a:t>, </a:t>
            </a:r>
            <a:r>
              <a:rPr err="1"/>
              <a:t>nemjeren</a:t>
            </a:r>
            <a:r>
              <a:t> i </a:t>
            </a:r>
            <a:r>
              <a:rPr err="1"/>
              <a:t>neinkrementalan</a:t>
            </a:r>
            <a:r>
              <a:t> popust. Program koji </a:t>
            </a:r>
            <a:r>
              <a:rPr err="1"/>
              <a:t>svima</a:t>
            </a:r>
            <a:r>
              <a:t> ponudi isti »minus deset </a:t>
            </a:r>
            <a:r>
              <a:rPr err="1"/>
              <a:t>posto</a:t>
            </a:r>
            <a:r>
              <a:t>« ne razlikuje dva kupca: </a:t>
            </a:r>
            <a:r>
              <a:rPr err="1"/>
              <a:t>onoga</a:t>
            </a:r>
            <a:r>
              <a:t> koji bi </a:t>
            </a:r>
            <a:r>
              <a:rPr err="1"/>
              <a:t>došao</a:t>
            </a:r>
            <a:r>
              <a:t> </a:t>
            </a:r>
            <a:r>
              <a:rPr err="1"/>
              <a:t>ionako</a:t>
            </a:r>
            <a:r>
              <a:t> i </a:t>
            </a:r>
            <a:r>
              <a:rPr err="1"/>
              <a:t>onoga</a:t>
            </a:r>
            <a:r>
              <a:t> </a:t>
            </a:r>
            <a:r>
              <a:rPr err="1"/>
              <a:t>kojeg</a:t>
            </a:r>
            <a:r>
              <a:t> treba </a:t>
            </a:r>
            <a:r>
              <a:rPr err="1"/>
              <a:t>uvjeriti</a:t>
            </a:r>
            <a:r>
              <a:t>. </a:t>
            </a:r>
            <a:r>
              <a:rPr err="1"/>
              <a:t>Prvome</a:t>
            </a:r>
            <a:r>
              <a:t> poklanja </a:t>
            </a:r>
            <a:r>
              <a:rPr err="1"/>
              <a:t>maržu</a:t>
            </a:r>
            <a:r>
              <a:t>. </a:t>
            </a:r>
            <a:r>
              <a:rPr err="1"/>
              <a:t>Drugoga</a:t>
            </a:r>
            <a:r>
              <a:t> ne doseže. A oboje </a:t>
            </a:r>
            <a:r>
              <a:rPr err="1"/>
              <a:t>broji</a:t>
            </a:r>
            <a:r>
              <a:t> </a:t>
            </a:r>
            <a:r>
              <a:rPr err="1"/>
              <a:t>kao</a:t>
            </a:r>
            <a:r>
              <a:t> </a:t>
            </a:r>
            <a:r>
              <a:rPr err="1"/>
              <a:t>uspjeh</a:t>
            </a:r>
            <a:r>
              <a:t>.</a:t>
            </a:r>
          </a:p>
          <a:p>
            <a:endParaRPr/>
          </a:p>
          <a:p>
            <a:r>
              <a:rPr err="1"/>
              <a:t>Zapamtite</a:t>
            </a:r>
            <a:r>
              <a:t> tri </a:t>
            </a:r>
            <a:r>
              <a:rPr err="1"/>
              <a:t>riječi</a:t>
            </a:r>
            <a:r>
              <a:t>: </a:t>
            </a:r>
            <a:r>
              <a:rPr err="1"/>
              <a:t>neselektivan</a:t>
            </a:r>
            <a:r>
              <a:t>, </a:t>
            </a:r>
            <a:r>
              <a:rPr err="1"/>
              <a:t>nemjeren</a:t>
            </a:r>
            <a:r>
              <a:t>, </a:t>
            </a:r>
            <a:r>
              <a:rPr err="1"/>
              <a:t>neinkrementalan</a:t>
            </a:r>
            <a:r>
              <a:t>. Svaki od </a:t>
            </a:r>
            <a:r>
              <a:rPr err="1"/>
              <a:t>sljedećih</a:t>
            </a:r>
            <a:r>
              <a:t> </a:t>
            </a:r>
            <a:r>
              <a:rPr err="1"/>
              <a:t>blokova</a:t>
            </a:r>
            <a:r>
              <a:t> odgovorit </a:t>
            </a:r>
            <a:r>
              <a:rPr err="1"/>
              <a:t>će</a:t>
            </a:r>
            <a:r>
              <a:t> na </a:t>
            </a:r>
            <a:r>
              <a:rPr err="1"/>
              <a:t>jednu</a:t>
            </a:r>
            <a:r>
              <a:t> od njih.</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Gotovo svaki program </a:t>
            </a:r>
            <a:r>
              <a:rPr err="1"/>
              <a:t>vjernosti</a:t>
            </a:r>
            <a:r>
              <a:t> </a:t>
            </a:r>
            <a:r>
              <a:rPr err="1"/>
              <a:t>izvještava</a:t>
            </a:r>
            <a:r>
              <a:t> </a:t>
            </a:r>
            <a:r>
              <a:rPr err="1"/>
              <a:t>istu</a:t>
            </a:r>
            <a:r>
              <a:t> </a:t>
            </a:r>
            <a:r>
              <a:rPr err="1"/>
              <a:t>brojku</a:t>
            </a:r>
            <a:r>
              <a:t>: </a:t>
            </a:r>
            <a:r>
              <a:rPr err="1"/>
              <a:t>udio</a:t>
            </a:r>
            <a:r>
              <a:t> prodaje koji </a:t>
            </a:r>
            <a:r>
              <a:rPr err="1"/>
              <a:t>ostvaruju</a:t>
            </a:r>
            <a:r>
              <a:t> članovi. </a:t>
            </a:r>
            <a:r>
              <a:rPr err="1"/>
              <a:t>Šezdeset</a:t>
            </a:r>
            <a:r>
              <a:t>, </a:t>
            </a:r>
            <a:r>
              <a:rPr err="1"/>
              <a:t>sedamdeset</a:t>
            </a:r>
            <a:r>
              <a:t> </a:t>
            </a:r>
            <a:r>
              <a:rPr err="1"/>
              <a:t>posto</a:t>
            </a:r>
            <a:r>
              <a:t>. Uprava </a:t>
            </a:r>
            <a:r>
              <a:rPr err="1"/>
              <a:t>kimne</a:t>
            </a:r>
            <a:r>
              <a:t>. Brojka je </a:t>
            </a:r>
            <a:r>
              <a:rPr err="1"/>
              <a:t>istinita</a:t>
            </a:r>
            <a:r>
              <a:t>. Kaže koliko ste </a:t>
            </a:r>
            <a:r>
              <a:rPr err="1"/>
              <a:t>kupaca</a:t>
            </a:r>
            <a:r>
              <a:t> identificirali i koliko </a:t>
            </a:r>
            <a:r>
              <a:rPr err="1"/>
              <a:t>daleko</a:t>
            </a:r>
            <a:r>
              <a:t> program seže. Ne kaže, </a:t>
            </a:r>
            <a:r>
              <a:rPr err="1"/>
              <a:t>međutim</a:t>
            </a:r>
            <a:r>
              <a:t>, </a:t>
            </a:r>
            <a:r>
              <a:rPr err="1"/>
              <a:t>što</a:t>
            </a:r>
            <a:r>
              <a:t> je program </a:t>
            </a:r>
            <a:r>
              <a:rPr err="1"/>
              <a:t>prouzročio</a:t>
            </a:r>
            <a:r>
              <a:t>.</a:t>
            </a:r>
          </a:p>
          <a:p>
            <a:endParaRPr/>
          </a:p>
          <a:p>
            <a:r>
              <a:rPr err="1"/>
              <a:t>Najskuplji</a:t>
            </a:r>
            <a:r>
              <a:t> dokaz je Sears. Članovi programa »Shop Your Way« </a:t>
            </a:r>
            <a:r>
              <a:rPr err="1"/>
              <a:t>ostvarili</a:t>
            </a:r>
            <a:r>
              <a:t> </a:t>
            </a:r>
            <a:r>
              <a:rPr err="1"/>
              <a:t>su</a:t>
            </a:r>
            <a:r>
              <a:t> 2012. više od polovice prihoda Sears Domestica i </a:t>
            </a:r>
            <a:r>
              <a:rPr err="1"/>
              <a:t>Kmarta</a:t>
            </a:r>
            <a:r>
              <a:t>. U </a:t>
            </a:r>
            <a:r>
              <a:rPr err="1"/>
              <a:t>proljeće</a:t>
            </a:r>
            <a:r>
              <a:t> 2014. </a:t>
            </a:r>
            <a:r>
              <a:rPr err="1"/>
              <a:t>već</a:t>
            </a:r>
            <a:r>
              <a:t> 74 </a:t>
            </a:r>
            <a:r>
              <a:rPr err="1"/>
              <a:t>posto</a:t>
            </a:r>
            <a:r>
              <a:t> prodaje. Program je </a:t>
            </a:r>
            <a:r>
              <a:rPr err="1"/>
              <a:t>rastao</a:t>
            </a:r>
            <a:r>
              <a:t>, uprava ga je </a:t>
            </a:r>
            <a:r>
              <a:rPr err="1"/>
              <a:t>prodavala</a:t>
            </a:r>
            <a:r>
              <a:t> </a:t>
            </a:r>
            <a:r>
              <a:rPr err="1"/>
              <a:t>kao</a:t>
            </a:r>
            <a:r>
              <a:t> dokaz strategije. U </a:t>
            </a:r>
            <a:r>
              <a:rPr err="1"/>
              <a:t>međuvremenu</a:t>
            </a:r>
            <a:r>
              <a:t> </a:t>
            </a:r>
            <a:r>
              <a:rPr err="1"/>
              <a:t>su</a:t>
            </a:r>
            <a:r>
              <a:t> prihodi padali: s više od 53 milijarde </a:t>
            </a:r>
            <a:r>
              <a:rPr err="1"/>
              <a:t>dolara</a:t>
            </a:r>
            <a:r>
              <a:t> 2006. na 3,3 milijarde 2020. U </a:t>
            </a:r>
            <a:r>
              <a:rPr err="1"/>
              <a:t>međuvremenu</a:t>
            </a:r>
            <a:r>
              <a:t> stečaj. Direktor Lampert </a:t>
            </a:r>
            <a:r>
              <a:rPr err="1"/>
              <a:t>priznao</a:t>
            </a:r>
            <a:r>
              <a:t> je da </a:t>
            </a:r>
            <a:r>
              <a:rPr err="1"/>
              <a:t>održavanje</a:t>
            </a:r>
            <a:r>
              <a:t> </a:t>
            </a:r>
            <a:r>
              <a:rPr err="1"/>
              <a:t>dvaju</a:t>
            </a:r>
            <a:r>
              <a:t> </a:t>
            </a:r>
            <a:r>
              <a:rPr err="1"/>
              <a:t>promotivnih</a:t>
            </a:r>
            <a:r>
              <a:t> modela istodobno – klasičnih akcija i </a:t>
            </a:r>
            <a:r>
              <a:rPr err="1"/>
              <a:t>bodova</a:t>
            </a:r>
            <a:r>
              <a:t>, </a:t>
            </a:r>
            <a:r>
              <a:rPr err="1"/>
              <a:t>jednog</a:t>
            </a:r>
            <a:r>
              <a:t> </a:t>
            </a:r>
            <a:r>
              <a:rPr err="1"/>
              <a:t>uz</a:t>
            </a:r>
            <a:r>
              <a:t> drugi – </a:t>
            </a:r>
            <a:r>
              <a:rPr err="1"/>
              <a:t>guta</a:t>
            </a:r>
            <a:r>
              <a:t> marže.</a:t>
            </a:r>
          </a:p>
          <a:p>
            <a:endParaRPr/>
          </a:p>
          <a:p>
            <a:r>
              <a:rPr err="1"/>
              <a:t>Bodovi</a:t>
            </a:r>
            <a:r>
              <a:t> </a:t>
            </a:r>
            <a:r>
              <a:rPr err="1"/>
              <a:t>su</a:t>
            </a:r>
            <a:r>
              <a:t> bili drugi popust </a:t>
            </a:r>
            <a:r>
              <a:rPr err="1"/>
              <a:t>uz</a:t>
            </a:r>
            <a:r>
              <a:t> prvi. Popust </a:t>
            </a:r>
            <a:r>
              <a:rPr err="1"/>
              <a:t>pomiče</a:t>
            </a:r>
            <a:r>
              <a:t> </a:t>
            </a:r>
            <a:r>
              <a:rPr err="1"/>
              <a:t>kupnju</a:t>
            </a:r>
            <a:r>
              <a:t> u vremenu, </a:t>
            </a:r>
            <a:r>
              <a:rPr err="1"/>
              <a:t>naviku</a:t>
            </a:r>
            <a:r>
              <a:t> u pravilu ne gradi. </a:t>
            </a:r>
            <a:r>
              <a:rPr err="1"/>
              <a:t>Udio</a:t>
            </a:r>
            <a:r>
              <a:t> članova pak je </a:t>
            </a:r>
            <a:r>
              <a:rPr err="1"/>
              <a:t>rastao</a:t>
            </a:r>
            <a:r>
              <a:t> </a:t>
            </a:r>
            <a:r>
              <a:rPr err="1"/>
              <a:t>jer</a:t>
            </a:r>
            <a:r>
              <a:t> se </a:t>
            </a:r>
            <a:r>
              <a:rPr err="1"/>
              <a:t>tvrtka</a:t>
            </a:r>
            <a:r>
              <a:t> </a:t>
            </a:r>
            <a:r>
              <a:rPr err="1"/>
              <a:t>smanjivala</a:t>
            </a:r>
            <a:r>
              <a:t> oko njih. </a:t>
            </a:r>
            <a:r>
              <a:rPr err="1"/>
              <a:t>Tko</a:t>
            </a:r>
            <a:r>
              <a:t> je </a:t>
            </a:r>
            <a:r>
              <a:rPr err="1"/>
              <a:t>ostao</a:t>
            </a:r>
            <a:r>
              <a:t>, bio je član. To </a:t>
            </a:r>
            <a:r>
              <a:rPr err="1"/>
              <a:t>nije</a:t>
            </a:r>
            <a:r>
              <a:t> metrika </a:t>
            </a:r>
            <a:r>
              <a:rPr err="1"/>
              <a:t>vjernosti</a:t>
            </a:r>
            <a:r>
              <a:t>. To je metrika </a:t>
            </a:r>
            <a:r>
              <a:rPr err="1"/>
              <a:t>preživljavanja</a:t>
            </a:r>
            <a:r>
              <a:t>.</a:t>
            </a:r>
          </a:p>
          <a:p>
            <a:endParaRPr/>
          </a:p>
          <a:p>
            <a:r>
              <a:t>Zato prva stvar </a:t>
            </a:r>
            <a:r>
              <a:rPr err="1"/>
              <a:t>koju</a:t>
            </a:r>
            <a:r>
              <a:t> </a:t>
            </a:r>
            <a:r>
              <a:rPr err="1"/>
              <a:t>predlažem</a:t>
            </a:r>
            <a:r>
              <a:t> da napravite sutra: </a:t>
            </a:r>
            <a:r>
              <a:rPr err="1"/>
              <a:t>ako</a:t>
            </a:r>
            <a:r>
              <a:t> vaš program </a:t>
            </a:r>
            <a:r>
              <a:rPr err="1"/>
              <a:t>izvještava</a:t>
            </a:r>
            <a:r>
              <a:t> </a:t>
            </a:r>
            <a:r>
              <a:rPr err="1"/>
              <a:t>udio</a:t>
            </a:r>
            <a:r>
              <a:t> prodaje članovima, ne </a:t>
            </a:r>
            <a:r>
              <a:rPr err="1"/>
              <a:t>ukidajte</a:t>
            </a:r>
            <a:r>
              <a:t> ga – ali </a:t>
            </a:r>
            <a:r>
              <a:rPr err="1"/>
              <a:t>uz</a:t>
            </a:r>
            <a:r>
              <a:t> njega zapišite </a:t>
            </a:r>
            <a:r>
              <a:rPr err="1"/>
              <a:t>što</a:t>
            </a:r>
            <a:r>
              <a:t> ta </a:t>
            </a:r>
            <a:r>
              <a:rPr err="1"/>
              <a:t>brojka</a:t>
            </a:r>
            <a:r>
              <a:t> govori, a </a:t>
            </a:r>
            <a:r>
              <a:rPr err="1"/>
              <a:t>što</a:t>
            </a:r>
            <a:r>
              <a:t> ne. Govori koga </a:t>
            </a:r>
            <a:r>
              <a:rPr err="1"/>
              <a:t>poznajete</a:t>
            </a:r>
            <a:r>
              <a:t>. Ne govori </a:t>
            </a:r>
            <a:r>
              <a:rPr err="1"/>
              <a:t>što</a:t>
            </a:r>
            <a:r>
              <a:t> ste </a:t>
            </a:r>
            <a:r>
              <a:rPr err="1"/>
              <a:t>promijenili</a:t>
            </a:r>
            <a:r>
              <a: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Druga omiljena </a:t>
            </a:r>
            <a:r>
              <a:rPr err="1"/>
              <a:t>brojka</a:t>
            </a:r>
            <a:r>
              <a:t>: član troši </a:t>
            </a:r>
            <a:r>
              <a:rPr err="1"/>
              <a:t>dvostruko</a:t>
            </a:r>
            <a:r>
              <a:t>, </a:t>
            </a:r>
            <a:r>
              <a:rPr err="1"/>
              <a:t>trostruko</a:t>
            </a:r>
            <a:r>
              <a:t> više od nečlana. Nike je ima </a:t>
            </a:r>
            <a:r>
              <a:rPr err="1"/>
              <a:t>čak</a:t>
            </a:r>
            <a:r>
              <a:t> javno: članovi koji </a:t>
            </a:r>
            <a:r>
              <a:rPr err="1"/>
              <a:t>kupuju</a:t>
            </a:r>
            <a:r>
              <a:t> </a:t>
            </a:r>
            <a:r>
              <a:rPr err="1"/>
              <a:t>putem</a:t>
            </a:r>
            <a:r>
              <a:t> aplikacija </a:t>
            </a:r>
            <a:r>
              <a:rPr err="1"/>
              <a:t>troše</a:t>
            </a:r>
            <a:r>
              <a:t> tri puta više od </a:t>
            </a:r>
            <a:r>
              <a:rPr err="1"/>
              <a:t>gostiju</a:t>
            </a:r>
            <a:r>
              <a:t> na </a:t>
            </a:r>
            <a:r>
              <a:rPr err="1"/>
              <a:t>Nike.com</a:t>
            </a:r>
            <a:r>
              <a:t>. Ta </a:t>
            </a:r>
            <a:r>
              <a:rPr err="1"/>
              <a:t>brojka</a:t>
            </a:r>
            <a:r>
              <a:t> </a:t>
            </a:r>
            <a:r>
              <a:rPr err="1"/>
              <a:t>kruži</a:t>
            </a:r>
            <a:r>
              <a:t> </a:t>
            </a:r>
            <a:r>
              <a:rPr err="1"/>
              <a:t>industrijom</a:t>
            </a:r>
            <a:r>
              <a:t> </a:t>
            </a:r>
            <a:r>
              <a:rPr err="1"/>
              <a:t>kao</a:t>
            </a:r>
            <a:r>
              <a:t> dokaz da članstvo </a:t>
            </a:r>
            <a:r>
              <a:rPr err="1"/>
              <a:t>stvara</a:t>
            </a:r>
            <a:r>
              <a:t> </a:t>
            </a:r>
            <a:r>
              <a:rPr err="1"/>
              <a:t>potrošnju</a:t>
            </a:r>
            <a:r>
              <a:t>.</a:t>
            </a:r>
          </a:p>
          <a:p>
            <a:endParaRPr/>
          </a:p>
          <a:p>
            <a:r>
              <a:t>Ne </a:t>
            </a:r>
            <a:r>
              <a:rPr err="1"/>
              <a:t>stvara</a:t>
            </a:r>
            <a:r>
              <a:t>. Ili </a:t>
            </a:r>
            <a:r>
              <a:rPr err="1"/>
              <a:t>barem</a:t>
            </a:r>
            <a:r>
              <a:t>: iz nje to ne </a:t>
            </a:r>
            <a:r>
              <a:rPr err="1"/>
              <a:t>možemo</a:t>
            </a:r>
            <a:r>
              <a:t> znati. Razmislite </a:t>
            </a:r>
            <a:r>
              <a:rPr err="1"/>
              <a:t>tko</a:t>
            </a:r>
            <a:r>
              <a:t> se </a:t>
            </a:r>
            <a:r>
              <a:rPr err="1"/>
              <a:t>upisuje</a:t>
            </a:r>
            <a:r>
              <a:t> u program </a:t>
            </a:r>
            <a:r>
              <a:rPr err="1"/>
              <a:t>vjernosti</a:t>
            </a:r>
            <a:r>
              <a:t>. Upravo oni kupci koji </a:t>
            </a:r>
            <a:r>
              <a:rPr err="1"/>
              <a:t>su</a:t>
            </a:r>
            <a:r>
              <a:t> </a:t>
            </a:r>
            <a:r>
              <a:rPr err="1"/>
              <a:t>već</a:t>
            </a:r>
            <a:r>
              <a:t> vezani, koji </a:t>
            </a:r>
            <a:r>
              <a:rPr err="1"/>
              <a:t>već</a:t>
            </a:r>
            <a:r>
              <a:t> </a:t>
            </a:r>
            <a:r>
              <a:rPr err="1"/>
              <a:t>kupuju</a:t>
            </a:r>
            <a:r>
              <a:t> </a:t>
            </a:r>
            <a:r>
              <a:rPr err="1"/>
              <a:t>puno</a:t>
            </a:r>
            <a:r>
              <a:t> i koji </a:t>
            </a:r>
            <a:r>
              <a:rPr err="1"/>
              <a:t>su</a:t>
            </a:r>
            <a:r>
              <a:t> spremni dati e-</a:t>
            </a:r>
            <a:r>
              <a:rPr err="1"/>
              <a:t>adresu</a:t>
            </a:r>
            <a:r>
              <a:t> </a:t>
            </a:r>
            <a:r>
              <a:rPr err="1"/>
              <a:t>jer</a:t>
            </a:r>
            <a:r>
              <a:t> </a:t>
            </a:r>
            <a:r>
              <a:rPr err="1"/>
              <a:t>znaju</a:t>
            </a:r>
            <a:r>
              <a:t> da </a:t>
            </a:r>
            <a:r>
              <a:rPr err="1"/>
              <a:t>će</a:t>
            </a:r>
            <a:r>
              <a:t> se </a:t>
            </a:r>
            <a:r>
              <a:rPr err="1"/>
              <a:t>vratiti</a:t>
            </a:r>
            <a:r>
              <a:t>. </a:t>
            </a:r>
            <a:r>
              <a:rPr err="1"/>
              <a:t>Usporedba</a:t>
            </a:r>
            <a:r>
              <a:t> članova s gostima zato </a:t>
            </a:r>
            <a:r>
              <a:rPr err="1"/>
              <a:t>uključuje</a:t>
            </a:r>
            <a:r>
              <a:t> i </a:t>
            </a:r>
            <a:r>
              <a:rPr err="1"/>
              <a:t>učinak</a:t>
            </a:r>
            <a:r>
              <a:t> </a:t>
            </a:r>
            <a:r>
              <a:rPr err="1"/>
              <a:t>samoselekcije</a:t>
            </a:r>
            <a:r>
              <a:rPr lang="sl-SI"/>
              <a:t>.</a:t>
            </a:r>
            <a:endParaRPr/>
          </a:p>
          <a:p>
            <a:endParaRPr/>
          </a:p>
          <a:p>
            <a:r>
              <a:t>Koliko je velik taj </a:t>
            </a:r>
            <a:r>
              <a:rPr err="1"/>
              <a:t>učinak</a:t>
            </a:r>
            <a:r>
              <a:t>? Leenheer i </a:t>
            </a:r>
            <a:r>
              <a:rPr err="1"/>
              <a:t>suautori</a:t>
            </a:r>
            <a:r>
              <a:t> </a:t>
            </a:r>
            <a:r>
              <a:rPr err="1"/>
              <a:t>su</a:t>
            </a:r>
            <a:r>
              <a:t> na panelu nizozemskih </a:t>
            </a:r>
            <a:r>
              <a:rPr err="1"/>
              <a:t>kućanstava</a:t>
            </a:r>
            <a:r>
              <a:t> </a:t>
            </a:r>
            <a:r>
              <a:rPr err="1"/>
              <a:t>samoselekciju</a:t>
            </a:r>
            <a:r>
              <a:t> </a:t>
            </a:r>
            <a:r>
              <a:rPr err="1"/>
              <a:t>statistički</a:t>
            </a:r>
            <a:r>
              <a:t> </a:t>
            </a:r>
            <a:r>
              <a:rPr err="1"/>
              <a:t>uzeli</a:t>
            </a:r>
            <a:r>
              <a:t> u obzir. </a:t>
            </a:r>
            <a:r>
              <a:rPr err="1"/>
              <a:t>Učinak</a:t>
            </a:r>
            <a:r>
              <a:t> članstva </a:t>
            </a:r>
            <a:r>
              <a:rPr err="1"/>
              <a:t>ostao</a:t>
            </a:r>
            <a:r>
              <a:t> je </a:t>
            </a:r>
            <a:r>
              <a:rPr err="1"/>
              <a:t>pozitivan</a:t>
            </a:r>
            <a:r>
              <a:t> – ali sedam puta </a:t>
            </a:r>
            <a:r>
              <a:rPr err="1"/>
              <a:t>manji</a:t>
            </a:r>
            <a:r>
              <a:t> od naivne </a:t>
            </a:r>
            <a:r>
              <a:rPr err="1"/>
              <a:t>usporedbe</a:t>
            </a:r>
            <a:r>
              <a:t> članova s nečlanovima. Sedam puta, u </a:t>
            </a:r>
            <a:r>
              <a:rPr err="1"/>
              <a:t>njihovom</a:t>
            </a:r>
            <a:r>
              <a:t> </a:t>
            </a:r>
            <a:r>
              <a:rPr err="1"/>
              <a:t>uzorku</a:t>
            </a:r>
            <a:r>
              <a:t>. Taj </a:t>
            </a:r>
            <a:r>
              <a:rPr err="1"/>
              <a:t>omjer</a:t>
            </a:r>
            <a:r>
              <a:t> ne </a:t>
            </a:r>
            <a:r>
              <a:rPr err="1"/>
              <a:t>smijete</a:t>
            </a:r>
            <a:r>
              <a:t> preslikati na </a:t>
            </a:r>
            <a:r>
              <a:rPr err="1"/>
              <a:t>svoju</a:t>
            </a:r>
            <a:r>
              <a:t> </a:t>
            </a:r>
            <a:r>
              <a:rPr err="1"/>
              <a:t>tvrtku</a:t>
            </a:r>
            <a:r>
              <a:t>. Ali pouka </a:t>
            </a:r>
            <a:r>
              <a:rPr err="1"/>
              <a:t>vrijedi</a:t>
            </a:r>
            <a:r>
              <a:t> </a:t>
            </a:r>
            <a:r>
              <a:rPr err="1"/>
              <a:t>svugdje</a:t>
            </a:r>
            <a:r>
              <a:t>: </a:t>
            </a:r>
            <a:r>
              <a:rPr err="1"/>
              <a:t>ako</a:t>
            </a:r>
            <a:r>
              <a:t> vaš </a:t>
            </a:r>
            <a:r>
              <a:rPr err="1"/>
              <a:t>izvještaj</a:t>
            </a:r>
            <a:r>
              <a:t> </a:t>
            </a:r>
            <a:r>
              <a:rPr err="1"/>
              <a:t>pokazuje</a:t>
            </a:r>
            <a:r>
              <a:t> </a:t>
            </a:r>
            <a:r>
              <a:rPr err="1"/>
              <a:t>tridesetpostotnu</a:t>
            </a:r>
            <a:r>
              <a:t> </a:t>
            </a:r>
            <a:r>
              <a:rPr err="1"/>
              <a:t>razliku</a:t>
            </a:r>
            <a:r>
              <a:t> </a:t>
            </a:r>
            <a:r>
              <a:rPr err="1"/>
              <a:t>između</a:t>
            </a:r>
            <a:r>
              <a:t> članova i nečlanova, bez kontrolne skupine ne znate koliki je </a:t>
            </a:r>
            <a:r>
              <a:rPr err="1"/>
              <a:t>dio</a:t>
            </a:r>
            <a:r>
              <a:t> </a:t>
            </a:r>
            <a:r>
              <a:rPr err="1"/>
              <a:t>stvorio</a:t>
            </a:r>
            <a:r>
              <a:t> program. To </a:t>
            </a:r>
            <a:r>
              <a:rPr err="1"/>
              <a:t>nije</a:t>
            </a:r>
            <a:r>
              <a:t> </a:t>
            </a:r>
            <a:r>
              <a:rPr err="1"/>
              <a:t>mjerenje</a:t>
            </a:r>
            <a:r>
              <a:t>. To je </a:t>
            </a:r>
            <a:r>
              <a:rPr err="1"/>
              <a:t>zaključak</a:t>
            </a:r>
            <a:r>
              <a:t> koji </a:t>
            </a:r>
            <a:r>
              <a:rPr err="1"/>
              <a:t>podaci</a:t>
            </a:r>
            <a:r>
              <a:t> ne </a:t>
            </a:r>
            <a:r>
              <a:rPr err="1"/>
              <a:t>podnose</a:t>
            </a:r>
            <a:r>
              <a:rPr lang="sl-SI"/>
              <a:t>.</a:t>
            </a:r>
            <a:br>
              <a:rPr lang="sl-SI"/>
            </a:br>
            <a:endParaRPr/>
          </a:p>
          <a:p>
            <a:r>
              <a:rPr lang="sl-SI"/>
              <a:t>D</a:t>
            </a:r>
            <a:r>
              <a:t>obar je odnos koji je </a:t>
            </a:r>
            <a:r>
              <a:rPr err="1"/>
              <a:t>dizajniran</a:t>
            </a:r>
            <a:r>
              <a:t> tako da </a:t>
            </a:r>
            <a:r>
              <a:rPr err="1"/>
              <a:t>promijeni</a:t>
            </a:r>
            <a:r>
              <a:t> konkretno ponašanje. O tome </a:t>
            </a:r>
            <a:r>
              <a:rPr err="1"/>
              <a:t>idemo</a:t>
            </a:r>
            <a:r>
              <a:t> sada.</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err="1"/>
              <a:t>Pogledajmo</a:t>
            </a:r>
            <a:r>
              <a:t> </a:t>
            </a:r>
            <a:r>
              <a:rPr err="1"/>
              <a:t>što</a:t>
            </a:r>
            <a:r>
              <a:t> se </a:t>
            </a:r>
            <a:r>
              <a:rPr err="1"/>
              <a:t>zapravo</a:t>
            </a:r>
            <a:r>
              <a:t> dogodi kad </a:t>
            </a:r>
            <a:r>
              <a:rPr err="1"/>
              <a:t>netko</a:t>
            </a:r>
            <a:r>
              <a:t> postane član. Yuping Liu je na </a:t>
            </a:r>
            <a:r>
              <a:rPr err="1"/>
              <a:t>podacima</a:t>
            </a:r>
            <a:r>
              <a:t> </a:t>
            </a:r>
            <a:r>
              <a:rPr err="1"/>
              <a:t>trgovačkog</a:t>
            </a:r>
            <a:r>
              <a:t> </a:t>
            </a:r>
            <a:r>
              <a:rPr err="1"/>
              <a:t>lanca</a:t>
            </a:r>
            <a:r>
              <a:t> više </a:t>
            </a:r>
            <a:r>
              <a:rPr err="1"/>
              <a:t>godina</a:t>
            </a:r>
            <a:r>
              <a:t> </a:t>
            </a:r>
            <a:r>
              <a:rPr err="1"/>
              <a:t>pratila</a:t>
            </a:r>
            <a:r>
              <a:t> </a:t>
            </a:r>
            <a:r>
              <a:rPr err="1"/>
              <a:t>tko</a:t>
            </a:r>
            <a:r>
              <a:t> se </a:t>
            </a:r>
            <a:r>
              <a:rPr err="1"/>
              <a:t>nakon</a:t>
            </a:r>
            <a:r>
              <a:t> </a:t>
            </a:r>
            <a:r>
              <a:rPr err="1"/>
              <a:t>upisa</a:t>
            </a:r>
            <a:r>
              <a:t> </a:t>
            </a:r>
            <a:r>
              <a:rPr err="1"/>
              <a:t>promijeni</a:t>
            </a:r>
            <a:r>
              <a:t>. Rezultat je za mnoge </a:t>
            </a:r>
            <a:r>
              <a:rPr err="1"/>
              <a:t>neugodan</a:t>
            </a:r>
            <a:r>
              <a:t>.</a:t>
            </a:r>
          </a:p>
          <a:p>
            <a:endParaRPr/>
          </a:p>
          <a:p>
            <a:r>
              <a:rPr err="1"/>
              <a:t>Teški</a:t>
            </a:r>
            <a:r>
              <a:t> kupci – oni </a:t>
            </a:r>
            <a:r>
              <a:rPr err="1"/>
              <a:t>koje</a:t>
            </a:r>
            <a:r>
              <a:t> </a:t>
            </a:r>
            <a:r>
              <a:rPr err="1"/>
              <a:t>svatko</a:t>
            </a:r>
            <a:r>
              <a:t> od vas ima u </a:t>
            </a:r>
            <a:r>
              <a:rPr err="1"/>
              <a:t>svom</a:t>
            </a:r>
            <a:r>
              <a:t> programu na vrhu </a:t>
            </a:r>
            <a:r>
              <a:rPr err="1"/>
              <a:t>ljestvice</a:t>
            </a:r>
            <a:r>
              <a:t> – </a:t>
            </a:r>
            <a:r>
              <a:rPr err="1"/>
              <a:t>najčešće</a:t>
            </a:r>
            <a:r>
              <a:t> </a:t>
            </a:r>
            <a:r>
              <a:rPr err="1"/>
              <a:t>su</a:t>
            </a:r>
            <a:r>
              <a:t> </a:t>
            </a:r>
            <a:r>
              <a:rPr err="1"/>
              <a:t>iskorištavali</a:t>
            </a:r>
            <a:r>
              <a:t> nagrade. </a:t>
            </a:r>
            <a:r>
              <a:rPr err="1"/>
              <a:t>Kupovno</a:t>
            </a:r>
            <a:r>
              <a:t> ponašanje pak </a:t>
            </a:r>
            <a:r>
              <a:rPr err="1"/>
              <a:t>nisu</a:t>
            </a:r>
            <a:r>
              <a:t> </a:t>
            </a:r>
            <a:r>
              <a:rPr err="1"/>
              <a:t>promijenili</a:t>
            </a:r>
            <a:r>
              <a:t>. Kupovali </a:t>
            </a:r>
            <a:r>
              <a:rPr err="1"/>
              <a:t>su</a:t>
            </a:r>
            <a:r>
              <a:t> </a:t>
            </a:r>
            <a:r>
              <a:rPr err="1"/>
              <a:t>jednako</a:t>
            </a:r>
            <a:r>
              <a:t> </a:t>
            </a:r>
            <a:r>
              <a:rPr err="1"/>
              <a:t>kao</a:t>
            </a:r>
            <a:r>
              <a:t> </a:t>
            </a:r>
            <a:r>
              <a:rPr err="1"/>
              <a:t>prije</a:t>
            </a:r>
            <a:r>
              <a:t>, samo </a:t>
            </a:r>
            <a:r>
              <a:rPr err="1"/>
              <a:t>što</a:t>
            </a:r>
            <a:r>
              <a:t> </a:t>
            </a:r>
            <a:r>
              <a:rPr err="1"/>
              <a:t>su</a:t>
            </a:r>
            <a:r>
              <a:t> za to sada dobivali </a:t>
            </a:r>
            <a:r>
              <a:rPr err="1"/>
              <a:t>bodove</a:t>
            </a:r>
            <a:r>
              <a:t>. Laki i </a:t>
            </a:r>
            <a:r>
              <a:rPr err="1"/>
              <a:t>umjereni</a:t>
            </a:r>
            <a:r>
              <a:t> kupci pak </a:t>
            </a:r>
            <a:r>
              <a:rPr err="1"/>
              <a:t>su</a:t>
            </a:r>
            <a:r>
              <a:t> </a:t>
            </a:r>
            <a:r>
              <a:rPr err="1"/>
              <a:t>postupno</a:t>
            </a:r>
            <a:r>
              <a:t> kupovali više i počeli kupovati i druge kategorije.</a:t>
            </a:r>
          </a:p>
          <a:p>
            <a:endParaRPr/>
          </a:p>
          <a:p>
            <a:r>
              <a:t>Za vaš </a:t>
            </a:r>
            <a:r>
              <a:rPr err="1"/>
              <a:t>posao</a:t>
            </a:r>
            <a:r>
              <a:t> to </a:t>
            </a:r>
            <a:r>
              <a:rPr err="1"/>
              <a:t>znači</a:t>
            </a:r>
            <a:r>
              <a:t> </a:t>
            </a:r>
            <a:r>
              <a:rPr err="1"/>
              <a:t>sljedeće</a:t>
            </a:r>
            <a:r>
              <a:t>: kod </a:t>
            </a:r>
            <a:r>
              <a:rPr err="1"/>
              <a:t>teških</a:t>
            </a:r>
            <a:r>
              <a:t> </a:t>
            </a:r>
            <a:r>
              <a:rPr err="1"/>
              <a:t>kupaca</a:t>
            </a:r>
            <a:r>
              <a:t> rizik je </a:t>
            </a:r>
            <a:r>
              <a:rPr err="1"/>
              <a:t>najveći</a:t>
            </a:r>
            <a:r>
              <a:t> da program </a:t>
            </a:r>
            <a:r>
              <a:rPr err="1"/>
              <a:t>plaća</a:t>
            </a:r>
            <a:r>
              <a:t> </a:t>
            </a:r>
            <a:r>
              <a:rPr err="1"/>
              <a:t>kupnje</a:t>
            </a:r>
            <a:r>
              <a:t> </a:t>
            </a:r>
            <a:r>
              <a:rPr err="1"/>
              <a:t>koje</a:t>
            </a:r>
            <a:r>
              <a:t> bi se dogodile i bez njega. To je upravo </a:t>
            </a:r>
            <a:r>
              <a:rPr err="1"/>
              <a:t>onaj</a:t>
            </a:r>
            <a:r>
              <a:t> </a:t>
            </a:r>
            <a:r>
              <a:rPr err="1"/>
              <a:t>neinkrementalni</a:t>
            </a:r>
            <a:r>
              <a:t> popust iz uvoda. </a:t>
            </a:r>
            <a:r>
              <a:rPr err="1"/>
              <a:t>Neiskorišten</a:t>
            </a:r>
            <a:r>
              <a:t> </a:t>
            </a:r>
            <a:r>
              <a:rPr err="1"/>
              <a:t>potencijal</a:t>
            </a:r>
            <a:r>
              <a:t> zato je često kod lakih i </a:t>
            </a:r>
            <a:r>
              <a:rPr err="1"/>
              <a:t>umjerenih</a:t>
            </a:r>
            <a:r>
              <a:t> </a:t>
            </a:r>
            <a:r>
              <a:rPr err="1"/>
              <a:t>kupaca</a:t>
            </a:r>
            <a:r>
              <a:t>. U segmentu koji na </a:t>
            </a:r>
            <a:r>
              <a:rPr err="1"/>
              <a:t>sastancima</a:t>
            </a:r>
            <a:r>
              <a:t> nitko ne gleda </a:t>
            </a:r>
            <a:r>
              <a:rPr err="1"/>
              <a:t>jer</a:t>
            </a:r>
            <a:r>
              <a:t> je </a:t>
            </a:r>
            <a:r>
              <a:rPr err="1"/>
              <a:t>pojedinačno</a:t>
            </a:r>
            <a:r>
              <a:t> </a:t>
            </a:r>
            <a:r>
              <a:rPr err="1"/>
              <a:t>malen</a:t>
            </a:r>
            <a:r>
              <a:t>.</a:t>
            </a:r>
          </a:p>
          <a:p>
            <a:endParaRPr/>
          </a:p>
          <a:p>
            <a:r>
              <a:t>To naravno ne </a:t>
            </a:r>
            <a:r>
              <a:rPr err="1"/>
              <a:t>znači</a:t>
            </a:r>
            <a:r>
              <a:t> da najbolje kupce zanemarite. </a:t>
            </a:r>
            <a:r>
              <a:rPr err="1"/>
              <a:t>Znači</a:t>
            </a:r>
            <a:r>
              <a:t>, </a:t>
            </a:r>
            <a:r>
              <a:rPr err="1"/>
              <a:t>međutim</a:t>
            </a:r>
            <a:r>
              <a:t>, da </a:t>
            </a:r>
            <a:r>
              <a:rPr err="1"/>
              <a:t>im</a:t>
            </a:r>
            <a:r>
              <a:t> ne dajete popust – dajete </a:t>
            </a:r>
            <a:r>
              <a:rPr err="1"/>
              <a:t>im</a:t>
            </a:r>
            <a:r>
              <a:t> prepoznavanje. I da </a:t>
            </a:r>
            <a:r>
              <a:rPr err="1"/>
              <a:t>energiju</a:t>
            </a:r>
            <a:r>
              <a:t> programa, </a:t>
            </a:r>
            <a:r>
              <a:rPr err="1"/>
              <a:t>dakle</a:t>
            </a:r>
            <a:r>
              <a:t> pravila, </a:t>
            </a:r>
            <a:r>
              <a:rPr err="1"/>
              <a:t>poruke</a:t>
            </a:r>
            <a:r>
              <a:t> i nagrade, </a:t>
            </a:r>
            <a:r>
              <a:rPr err="1"/>
              <a:t>usmjerite</a:t>
            </a:r>
            <a:r>
              <a:t> </a:t>
            </a:r>
            <a:r>
              <a:rPr err="1"/>
              <a:t>tamo</a:t>
            </a:r>
            <a:r>
              <a:t> </a:t>
            </a:r>
            <a:r>
              <a:rPr err="1"/>
              <a:t>gdje</a:t>
            </a:r>
            <a:r>
              <a:t> ponašanje stvarno </a:t>
            </a:r>
            <a:r>
              <a:rPr err="1"/>
              <a:t>možete</a:t>
            </a:r>
            <a:r>
              <a:t> </a:t>
            </a:r>
            <a:r>
              <a:rPr err="1"/>
              <a:t>pomaknuti</a:t>
            </a:r>
            <a:r>
              <a:t>. Tamo se krije </a:t>
            </a:r>
            <a:r>
              <a:rPr err="1"/>
              <a:t>inkrementalni</a:t>
            </a:r>
            <a:r>
              <a:t> </a:t>
            </a:r>
            <a:r>
              <a:rPr err="1"/>
              <a:t>učinak</a:t>
            </a:r>
            <a:r>
              <a:t>.</a:t>
            </a:r>
          </a:p>
          <a:p>
            <a:endParaRPr/>
          </a:p>
          <a:p>
            <a:r>
              <a:t>Ako imate program, postavite si sutra </a:t>
            </a:r>
            <a:r>
              <a:rPr err="1"/>
              <a:t>jedno</a:t>
            </a:r>
            <a:r>
              <a:t> pitanje: koliko je </a:t>
            </a:r>
            <a:r>
              <a:rPr err="1"/>
              <a:t>posto</a:t>
            </a:r>
            <a:r>
              <a:t> </a:t>
            </a:r>
            <a:r>
              <a:rPr err="1"/>
              <a:t>svih</a:t>
            </a:r>
            <a:r>
              <a:t> </a:t>
            </a:r>
            <a:r>
              <a:rPr err="1"/>
              <a:t>iskorištenih</a:t>
            </a:r>
            <a:r>
              <a:t> </a:t>
            </a:r>
            <a:r>
              <a:rPr err="1"/>
              <a:t>pogodnosti</a:t>
            </a:r>
            <a:r>
              <a:t> </a:t>
            </a:r>
            <a:r>
              <a:rPr err="1"/>
              <a:t>otišlo</a:t>
            </a:r>
            <a:r>
              <a:t> deset </a:t>
            </a:r>
            <a:r>
              <a:rPr err="1"/>
              <a:t>posto</a:t>
            </a:r>
            <a:r>
              <a:t> </a:t>
            </a:r>
            <a:r>
              <a:rPr err="1"/>
              <a:t>najtežih</a:t>
            </a:r>
            <a:r>
              <a:t> </a:t>
            </a:r>
            <a:r>
              <a:rPr err="1"/>
              <a:t>kupaca</a:t>
            </a:r>
            <a:r>
              <a:t>? Ako je </a:t>
            </a:r>
            <a:r>
              <a:rPr err="1"/>
              <a:t>brojka</a:t>
            </a:r>
            <a:r>
              <a:t> visoka, imate program koji </a:t>
            </a:r>
            <a:r>
              <a:rPr err="1"/>
              <a:t>nagrađuje</a:t>
            </a:r>
            <a:r>
              <a:t> </a:t>
            </a:r>
            <a:r>
              <a:rPr err="1"/>
              <a:t>računovođe</a:t>
            </a:r>
            <a:r>
              <a:t> </a:t>
            </a:r>
            <a:r>
              <a:rPr err="1"/>
              <a:t>vlastitih</a:t>
            </a:r>
            <a:r>
              <a:t> </a:t>
            </a:r>
            <a:r>
              <a:rPr err="1"/>
              <a:t>pogodnosti</a:t>
            </a:r>
            <a:r>
              <a:t>. Ne kupce koji bi se mogli </a:t>
            </a:r>
            <a:r>
              <a:rPr err="1"/>
              <a:t>promijeniti</a:t>
            </a:r>
            <a:r>
              <a: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 ponašanje </a:t>
            </a:r>
            <a:r>
              <a:rPr err="1"/>
              <a:t>pomiče</a:t>
            </a:r>
            <a:r>
              <a:t> </a:t>
            </a:r>
            <a:r>
              <a:rPr err="1"/>
              <a:t>već</a:t>
            </a:r>
            <a:r>
              <a:t> sam dizajn, </a:t>
            </a:r>
            <a:r>
              <a:rPr err="1"/>
              <a:t>najljepše</a:t>
            </a:r>
            <a:r>
              <a:t> je </a:t>
            </a:r>
            <a:r>
              <a:rPr err="1"/>
              <a:t>pokazao</a:t>
            </a:r>
            <a:r>
              <a:t> </a:t>
            </a:r>
            <a:r>
              <a:rPr err="1"/>
              <a:t>pokus</a:t>
            </a:r>
            <a:r>
              <a:t> u </a:t>
            </a:r>
            <a:r>
              <a:rPr err="1"/>
              <a:t>autopraonici</a:t>
            </a:r>
            <a:r>
              <a:t>. Nunes i Drèze </a:t>
            </a:r>
            <a:r>
              <a:rPr err="1"/>
              <a:t>podijelili</a:t>
            </a:r>
            <a:r>
              <a:t> </a:t>
            </a:r>
            <a:r>
              <a:rPr err="1"/>
              <a:t>su</a:t>
            </a:r>
            <a:r>
              <a:t> tristo kartica </a:t>
            </a:r>
            <a:r>
              <a:rPr err="1"/>
              <a:t>vjernosti</a:t>
            </a:r>
            <a:r>
              <a:t>. Polovica kartica </a:t>
            </a:r>
            <a:r>
              <a:rPr err="1"/>
              <a:t>imala</a:t>
            </a:r>
            <a:r>
              <a:t> je osam praznih polja za pečate. Druga polovica deset polja – ali dva pečata </a:t>
            </a:r>
            <a:r>
              <a:rPr err="1"/>
              <a:t>već</a:t>
            </a:r>
            <a:r>
              <a:t> </a:t>
            </a:r>
            <a:r>
              <a:rPr err="1"/>
              <a:t>su</a:t>
            </a:r>
            <a:r>
              <a:t> bila </a:t>
            </a:r>
            <a:r>
              <a:rPr err="1"/>
              <a:t>utisnuta</a:t>
            </a:r>
            <a:r>
              <a:t>. Isti trud: osam pranja. Ista nagrada: </a:t>
            </a:r>
            <a:r>
              <a:rPr err="1"/>
              <a:t>besplatno</a:t>
            </a:r>
            <a:r>
              <a:t> pranje. </a:t>
            </a:r>
            <a:r>
              <a:rPr err="1"/>
              <a:t>Jedina</a:t>
            </a:r>
            <a:r>
              <a:t> je razlika u tome kako je </a:t>
            </a:r>
            <a:r>
              <a:rPr err="1"/>
              <a:t>kupac</a:t>
            </a:r>
            <a:r>
              <a:t> </a:t>
            </a:r>
            <a:r>
              <a:rPr err="1"/>
              <a:t>vidio</a:t>
            </a:r>
            <a:r>
              <a:t> svoj </a:t>
            </a:r>
            <a:r>
              <a:rPr err="1"/>
              <a:t>napredak</a:t>
            </a:r>
            <a:r>
              <a:t>.</a:t>
            </a:r>
          </a:p>
          <a:p>
            <a:endParaRPr/>
          </a:p>
          <a:p>
            <a:r>
              <a:rPr err="1"/>
              <a:t>Prvu</a:t>
            </a:r>
            <a:r>
              <a:t> </a:t>
            </a:r>
            <a:r>
              <a:rPr err="1"/>
              <a:t>karticu</a:t>
            </a:r>
            <a:r>
              <a:t> </a:t>
            </a:r>
            <a:r>
              <a:rPr err="1"/>
              <a:t>ispunilo</a:t>
            </a:r>
            <a:r>
              <a:t> je u devet </a:t>
            </a:r>
            <a:r>
              <a:rPr err="1"/>
              <a:t>mjeseci</a:t>
            </a:r>
            <a:r>
              <a:t> </a:t>
            </a:r>
            <a:r>
              <a:rPr err="1"/>
              <a:t>devetnaest</a:t>
            </a:r>
            <a:r>
              <a:t> </a:t>
            </a:r>
            <a:r>
              <a:rPr err="1"/>
              <a:t>posto</a:t>
            </a:r>
            <a:r>
              <a:t> </a:t>
            </a:r>
            <a:r>
              <a:rPr err="1"/>
              <a:t>kupaca</a:t>
            </a:r>
            <a:r>
              <a:t>. </a:t>
            </a:r>
            <a:r>
              <a:rPr err="1"/>
              <a:t>Drugu</a:t>
            </a:r>
            <a:r>
              <a:t> trideset </a:t>
            </a:r>
            <a:r>
              <a:rPr err="1"/>
              <a:t>četiri</a:t>
            </a:r>
            <a:r>
              <a:t>. Gotovo </a:t>
            </a:r>
            <a:r>
              <a:rPr err="1"/>
              <a:t>dvostruko</a:t>
            </a:r>
            <a:r>
              <a:t> više – </a:t>
            </a:r>
            <a:r>
              <a:rPr err="1"/>
              <a:t>zbog</a:t>
            </a:r>
            <a:r>
              <a:t> dva pečata </a:t>
            </a:r>
            <a:r>
              <a:rPr err="1"/>
              <a:t>koja</a:t>
            </a:r>
            <a:r>
              <a:t> </a:t>
            </a:r>
            <a:r>
              <a:rPr err="1"/>
              <a:t>nisu</a:t>
            </a:r>
            <a:r>
              <a:t> </a:t>
            </a:r>
            <a:r>
              <a:rPr err="1"/>
              <a:t>koštala</a:t>
            </a:r>
            <a:r>
              <a:t> </a:t>
            </a:r>
            <a:r>
              <a:rPr err="1"/>
              <a:t>ništa</a:t>
            </a:r>
            <a:r>
              <a:t>.</a:t>
            </a:r>
          </a:p>
          <a:p>
            <a:endParaRPr/>
          </a:p>
          <a:p>
            <a:r>
              <a:t>Je li </a:t>
            </a:r>
            <a:r>
              <a:rPr err="1"/>
              <a:t>autopraonica</a:t>
            </a:r>
            <a:r>
              <a:t> </a:t>
            </a:r>
            <a:r>
              <a:rPr err="1"/>
              <a:t>zbog</a:t>
            </a:r>
            <a:r>
              <a:t> toga </a:t>
            </a:r>
            <a:r>
              <a:rPr err="1"/>
              <a:t>zaradila</a:t>
            </a:r>
            <a:r>
              <a:t> više, </a:t>
            </a:r>
            <a:r>
              <a:rPr err="1"/>
              <a:t>pokus</a:t>
            </a:r>
            <a:r>
              <a:t> ne kaže. Kaže, </a:t>
            </a:r>
            <a:r>
              <a:rPr err="1"/>
              <a:t>međutim</a:t>
            </a:r>
            <a:r>
              <a:t>, </a:t>
            </a:r>
            <a:r>
              <a:rPr err="1"/>
              <a:t>nešto</a:t>
            </a:r>
            <a:r>
              <a:t> </a:t>
            </a:r>
            <a:r>
              <a:rPr err="1"/>
              <a:t>važnije</a:t>
            </a:r>
            <a:r>
              <a:t>: dizajn programa </a:t>
            </a:r>
            <a:r>
              <a:rPr err="1"/>
              <a:t>mijenja</a:t>
            </a:r>
            <a:r>
              <a:t> ponašanje </a:t>
            </a:r>
            <a:r>
              <a:rPr err="1"/>
              <a:t>još</a:t>
            </a:r>
            <a:r>
              <a:t> </a:t>
            </a:r>
            <a:r>
              <a:rPr err="1"/>
              <a:t>prije</a:t>
            </a:r>
            <a:r>
              <a:t> nego </a:t>
            </a:r>
            <a:r>
              <a:rPr err="1"/>
              <a:t>što</a:t>
            </a:r>
            <a:r>
              <a:t> je izdana prva nagrada. I to nas dovodi do </a:t>
            </a:r>
            <a:r>
              <a:rPr err="1"/>
              <a:t>rečenice</a:t>
            </a:r>
            <a:r>
              <a:t> </a:t>
            </a:r>
            <a:r>
              <a:rPr err="1"/>
              <a:t>koja</a:t>
            </a:r>
            <a:r>
              <a:t> bi </a:t>
            </a:r>
            <a:r>
              <a:rPr err="1"/>
              <a:t>trebala</a:t>
            </a:r>
            <a:r>
              <a:t> biti napisana na </a:t>
            </a:r>
            <a:r>
              <a:rPr err="1"/>
              <a:t>prvoj</a:t>
            </a:r>
            <a:r>
              <a:t> stranici </a:t>
            </a:r>
            <a:r>
              <a:rPr err="1"/>
              <a:t>svakog</a:t>
            </a:r>
            <a:r>
              <a:t> dokumenta o programu </a:t>
            </a:r>
            <a:r>
              <a:rPr err="1"/>
              <a:t>vjernosti</a:t>
            </a:r>
            <a:r>
              <a:t>: program mora </a:t>
            </a:r>
            <a:r>
              <a:rPr err="1"/>
              <a:t>imati</a:t>
            </a:r>
            <a:r>
              <a:t> zapisano </a:t>
            </a:r>
            <a:r>
              <a:rPr err="1"/>
              <a:t>koje</a:t>
            </a:r>
            <a:r>
              <a:t> ponašanje kupuje, </a:t>
            </a:r>
            <a:r>
              <a:rPr err="1"/>
              <a:t>prije</a:t>
            </a:r>
            <a:r>
              <a:t> nego </a:t>
            </a:r>
            <a:r>
              <a:rPr err="1"/>
              <a:t>što</a:t>
            </a:r>
            <a:r>
              <a:t> izda prvi bod.</a:t>
            </a:r>
          </a:p>
          <a:p>
            <a:endParaRPr/>
          </a:p>
          <a:p>
            <a:r>
              <a:t>Koja </a:t>
            </a:r>
            <a:r>
              <a:rPr err="1"/>
              <a:t>su</a:t>
            </a:r>
            <a:r>
              <a:t> to ponašanja? U praksi </a:t>
            </a:r>
            <a:r>
              <a:rPr err="1"/>
              <a:t>su</a:t>
            </a:r>
            <a:r>
              <a:t> </a:t>
            </a:r>
            <a:r>
              <a:rPr err="1"/>
              <a:t>četiri</a:t>
            </a:r>
            <a:r>
              <a:t>. Prva </a:t>
            </a:r>
            <a:r>
              <a:rPr err="1"/>
              <a:t>kupnja</a:t>
            </a:r>
            <a:r>
              <a:t> </a:t>
            </a:r>
            <a:r>
              <a:rPr err="1"/>
              <a:t>koje</a:t>
            </a:r>
            <a:r>
              <a:t> </a:t>
            </a:r>
            <a:r>
              <a:rPr err="1"/>
              <a:t>inače</a:t>
            </a:r>
            <a:r>
              <a:t> ne bi bilo – </a:t>
            </a:r>
            <a:r>
              <a:rPr err="1"/>
              <a:t>akvizicija</a:t>
            </a:r>
            <a:r>
              <a:t>. Ponovna </a:t>
            </a:r>
            <a:r>
              <a:rPr err="1"/>
              <a:t>kupnja</a:t>
            </a:r>
            <a:r>
              <a:t> </a:t>
            </a:r>
            <a:r>
              <a:rPr err="1"/>
              <a:t>koja</a:t>
            </a:r>
            <a:r>
              <a:t> </a:t>
            </a:r>
            <a:r>
              <a:rPr err="1"/>
              <a:t>dolazi</a:t>
            </a:r>
            <a:r>
              <a:t> </a:t>
            </a:r>
            <a:r>
              <a:rPr err="1"/>
              <a:t>ranije</a:t>
            </a:r>
            <a:r>
              <a:t> – </a:t>
            </a:r>
            <a:r>
              <a:rPr err="1"/>
              <a:t>frekvencija</a:t>
            </a:r>
            <a:r>
              <a:t>. Druga kategorija kod </a:t>
            </a:r>
            <a:r>
              <a:rPr err="1"/>
              <a:t>istog</a:t>
            </a:r>
            <a:r>
              <a:t> kupca – širina košarice. I </a:t>
            </a:r>
            <a:r>
              <a:rPr err="1"/>
              <a:t>kupac</a:t>
            </a:r>
            <a:r>
              <a:t> koji bi </a:t>
            </a:r>
            <a:r>
              <a:rPr err="1"/>
              <a:t>inače</a:t>
            </a:r>
            <a:r>
              <a:t> </a:t>
            </a:r>
            <a:r>
              <a:rPr err="1"/>
              <a:t>otišao</a:t>
            </a:r>
            <a:r>
              <a:t> – </a:t>
            </a:r>
            <a:r>
              <a:rPr err="1"/>
              <a:t>zadržavanje</a:t>
            </a:r>
            <a:r>
              <a:t>. To </a:t>
            </a:r>
            <a:r>
              <a:rPr err="1"/>
              <a:t>su</a:t>
            </a:r>
            <a:r>
              <a:t> </a:t>
            </a:r>
            <a:r>
              <a:rPr err="1"/>
              <a:t>četiri</a:t>
            </a:r>
            <a:r>
              <a:t> </a:t>
            </a:r>
            <a:r>
              <a:rPr err="1"/>
              <a:t>različita</a:t>
            </a:r>
            <a:r>
              <a:t> cilja i </a:t>
            </a:r>
            <a:r>
              <a:rPr err="1"/>
              <a:t>četiri</a:t>
            </a:r>
            <a:r>
              <a:t> </a:t>
            </a:r>
            <a:r>
              <a:rPr err="1"/>
              <a:t>različita</a:t>
            </a:r>
            <a:r>
              <a:t> </a:t>
            </a:r>
            <a:r>
              <a:rPr err="1"/>
              <a:t>mjerenja</a:t>
            </a:r>
            <a:r>
              <a:t>. Za svaki </a:t>
            </a:r>
            <a:r>
              <a:rPr err="1"/>
              <a:t>trebate</a:t>
            </a:r>
            <a:r>
              <a:t> </a:t>
            </a:r>
            <a:r>
              <a:rPr err="1"/>
              <a:t>drugačije</a:t>
            </a:r>
            <a:r>
              <a:t> pravilo, </a:t>
            </a:r>
            <a:r>
              <a:rPr err="1"/>
              <a:t>drugačiju</a:t>
            </a:r>
            <a:r>
              <a:t> </a:t>
            </a:r>
            <a:r>
              <a:rPr err="1"/>
              <a:t>poruku</a:t>
            </a:r>
            <a:r>
              <a:t> i </a:t>
            </a:r>
            <a:r>
              <a:rPr err="1"/>
              <a:t>drugačiji</a:t>
            </a:r>
            <a:r>
              <a:t> način </a:t>
            </a:r>
            <a:r>
              <a:rPr err="1"/>
              <a:t>provjere</a:t>
            </a:r>
            <a:r>
              <a:t> je li </a:t>
            </a:r>
            <a:r>
              <a:rPr err="1"/>
              <a:t>djelovalo</a:t>
            </a:r>
            <a:r>
              <a:t>.</a:t>
            </a:r>
          </a:p>
          <a:p>
            <a:endParaRPr/>
          </a:p>
          <a:p>
            <a:r>
              <a:t>Ako vaš program ne zna koji od </a:t>
            </a:r>
            <a:r>
              <a:rPr err="1"/>
              <a:t>četiri</a:t>
            </a:r>
            <a:r>
              <a:t> </a:t>
            </a:r>
            <a:r>
              <a:rPr err="1"/>
              <a:t>slijedi</a:t>
            </a:r>
            <a:r>
              <a:t>, </a:t>
            </a:r>
            <a:r>
              <a:rPr err="1"/>
              <a:t>plaća</a:t>
            </a:r>
            <a:r>
              <a:t> sva </a:t>
            </a:r>
            <a:r>
              <a:rPr err="1"/>
              <a:t>četiri</a:t>
            </a:r>
            <a:r>
              <a:t> i ne dokazuje </a:t>
            </a:r>
            <a:r>
              <a:rPr err="1"/>
              <a:t>nijedan</a:t>
            </a:r>
            <a:r>
              <a:t>. To je ono »</a:t>
            </a:r>
            <a:r>
              <a:rPr err="1"/>
              <a:t>nemjeren</a:t>
            </a:r>
            <a:r>
              <a:t>« iz uvodne teze.</a:t>
            </a:r>
          </a:p>
          <a:p>
            <a:endParaRPr/>
          </a:p>
          <a:p>
            <a:r>
              <a:rPr err="1"/>
              <a:t>Ovdje</a:t>
            </a:r>
            <a:r>
              <a:t> </a:t>
            </a:r>
            <a:r>
              <a:rPr err="1"/>
              <a:t>ću</a:t>
            </a:r>
            <a:r>
              <a:t> napraviti most prema </a:t>
            </a:r>
            <a:r>
              <a:rPr err="1"/>
              <a:t>prošlom</a:t>
            </a:r>
            <a:r>
              <a:t> </a:t>
            </a:r>
            <a:r>
              <a:rPr err="1"/>
              <a:t>izdanju</a:t>
            </a:r>
            <a:r>
              <a:t> </a:t>
            </a:r>
            <a:r>
              <a:rPr err="1"/>
              <a:t>ovog</a:t>
            </a:r>
            <a:r>
              <a:t> </a:t>
            </a:r>
            <a:r>
              <a:rPr err="1"/>
              <a:t>webinara</a:t>
            </a:r>
            <a:r>
              <a:t>, </a:t>
            </a:r>
            <a:r>
              <a:rPr err="1"/>
              <a:t>gdje</a:t>
            </a:r>
            <a:r>
              <a:t> smo govorili o </a:t>
            </a:r>
            <a:r>
              <a:rPr err="1"/>
              <a:t>četiri</a:t>
            </a:r>
            <a:r>
              <a:t> faze odnosa: onboarding, </a:t>
            </a:r>
            <a:r>
              <a:rPr err="1"/>
              <a:t>aktivacija</a:t>
            </a:r>
            <a:r>
              <a:t>, rast, </a:t>
            </a:r>
            <a:r>
              <a:rPr err="1"/>
              <a:t>zagovaranje</a:t>
            </a:r>
            <a:r>
              <a:t>. Ova </a:t>
            </a:r>
            <a:r>
              <a:rPr err="1"/>
              <a:t>četiri</a:t>
            </a:r>
            <a:r>
              <a:t> ponašanja </a:t>
            </a:r>
            <a:r>
              <a:rPr err="1"/>
              <a:t>lijepo</a:t>
            </a:r>
            <a:r>
              <a:t> se </a:t>
            </a:r>
            <a:r>
              <a:rPr err="1"/>
              <a:t>preklapaju</a:t>
            </a:r>
            <a:r>
              <a:t> s fazama. Prva </a:t>
            </a:r>
            <a:r>
              <a:rPr err="1"/>
              <a:t>kupnja</a:t>
            </a:r>
            <a:r>
              <a:t> je </a:t>
            </a:r>
            <a:r>
              <a:rPr err="1"/>
              <a:t>aktivacija</a:t>
            </a:r>
            <a:r>
              <a:t>. Ponovna </a:t>
            </a:r>
            <a:r>
              <a:rPr err="1"/>
              <a:t>kupnja</a:t>
            </a:r>
            <a:r>
              <a:t> </a:t>
            </a:r>
            <a:r>
              <a:rPr err="1"/>
              <a:t>koja</a:t>
            </a:r>
            <a:r>
              <a:t> </a:t>
            </a:r>
            <a:r>
              <a:rPr err="1"/>
              <a:t>dolazi</a:t>
            </a:r>
            <a:r>
              <a:t> </a:t>
            </a:r>
            <a:r>
              <a:rPr err="1"/>
              <a:t>ranije</a:t>
            </a:r>
            <a:r>
              <a:t> i druga kategorija </a:t>
            </a:r>
            <a:r>
              <a:rPr err="1"/>
              <a:t>su</a:t>
            </a:r>
            <a:r>
              <a:t> rast. </a:t>
            </a:r>
            <a:r>
              <a:rPr err="1"/>
              <a:t>Kupac</a:t>
            </a:r>
            <a:r>
              <a:t> koji bi </a:t>
            </a:r>
            <a:r>
              <a:rPr err="1"/>
              <a:t>otišao</a:t>
            </a:r>
            <a:r>
              <a:t> je </a:t>
            </a:r>
            <a:r>
              <a:rPr err="1"/>
              <a:t>zadržavanje</a:t>
            </a:r>
            <a:r>
              <a:t> na </a:t>
            </a:r>
            <a:r>
              <a:rPr err="1"/>
              <a:t>prijelazu</a:t>
            </a:r>
            <a:r>
              <a:t> iz rasta u </a:t>
            </a:r>
            <a:r>
              <a:rPr err="1"/>
              <a:t>zagovaranje</a:t>
            </a:r>
            <a:r>
              <a:t>. </a:t>
            </a:r>
            <a:r>
              <a:rPr err="1"/>
              <a:t>Što</a:t>
            </a:r>
            <a:r>
              <a:t> je novo </a:t>
            </a:r>
            <a:r>
              <a:rPr err="1"/>
              <a:t>danas</a:t>
            </a:r>
            <a:r>
              <a:t>, jest </a:t>
            </a:r>
            <a:r>
              <a:rPr err="1"/>
              <a:t>zahtjev</a:t>
            </a:r>
            <a:r>
              <a:t>: za svaku </a:t>
            </a:r>
            <a:r>
              <a:rPr err="1"/>
              <a:t>fazu</a:t>
            </a:r>
            <a:r>
              <a:t> ne samo ponašanje, nego i </a:t>
            </a:r>
            <a:r>
              <a:rPr err="1"/>
              <a:t>mjerenje</a:t>
            </a:r>
            <a:r>
              <a: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sada razlika </a:t>
            </a:r>
            <a:r>
              <a:rPr err="1"/>
              <a:t>zbog</a:t>
            </a:r>
            <a:r>
              <a:t> </a:t>
            </a:r>
            <a:r>
              <a:rPr err="1"/>
              <a:t>koje</a:t>
            </a:r>
            <a:r>
              <a:t> današnji webinar ima </a:t>
            </a:r>
            <a:r>
              <a:rPr err="1"/>
              <a:t>takav</a:t>
            </a:r>
            <a:r>
              <a:t> naslov: razlika </a:t>
            </a:r>
            <a:r>
              <a:rPr err="1"/>
              <a:t>između</a:t>
            </a:r>
            <a:r>
              <a:t> ponašanja i </a:t>
            </a:r>
            <a:r>
              <a:rPr err="1"/>
              <a:t>navike</a:t>
            </a:r>
            <a:r>
              <a:t>.</a:t>
            </a:r>
          </a:p>
          <a:p>
            <a:endParaRPr/>
          </a:p>
          <a:p>
            <a:r>
              <a:t>Ponašanje je </a:t>
            </a:r>
            <a:r>
              <a:rPr err="1"/>
              <a:t>jednokratna</a:t>
            </a:r>
            <a:r>
              <a:t> </a:t>
            </a:r>
            <a:r>
              <a:rPr err="1"/>
              <a:t>radnja</a:t>
            </a:r>
            <a:r>
              <a:t> </a:t>
            </a:r>
            <a:r>
              <a:rPr err="1"/>
              <a:t>koju</a:t>
            </a:r>
            <a:r>
              <a:t> </a:t>
            </a:r>
            <a:r>
              <a:rPr err="1"/>
              <a:t>možete</a:t>
            </a:r>
            <a:r>
              <a:t> </a:t>
            </a:r>
            <a:r>
              <a:rPr err="1"/>
              <a:t>potaknuti</a:t>
            </a:r>
            <a:r>
              <a:t>. Popust je </a:t>
            </a:r>
            <a:r>
              <a:rPr err="1"/>
              <a:t>izvrstan</a:t>
            </a:r>
            <a:r>
              <a:t> </a:t>
            </a:r>
            <a:r>
              <a:rPr err="1"/>
              <a:t>poticaj</a:t>
            </a:r>
            <a:r>
              <a:t>: </a:t>
            </a:r>
            <a:r>
              <a:rPr err="1"/>
              <a:t>pošaljete</a:t>
            </a:r>
            <a:r>
              <a:t> kupon, </a:t>
            </a:r>
            <a:r>
              <a:rPr err="1"/>
              <a:t>kupac</a:t>
            </a:r>
            <a:r>
              <a:t> </a:t>
            </a:r>
            <a:r>
              <a:rPr err="1"/>
              <a:t>dođe</a:t>
            </a:r>
            <a:r>
              <a:t>. Navika je ponašanje </a:t>
            </a:r>
            <a:r>
              <a:rPr err="1"/>
              <a:t>koje</a:t>
            </a:r>
            <a:r>
              <a:t> se ponavlja bez </a:t>
            </a:r>
            <a:r>
              <a:rPr err="1"/>
              <a:t>novog</a:t>
            </a:r>
            <a:r>
              <a:t> </a:t>
            </a:r>
            <a:r>
              <a:rPr err="1"/>
              <a:t>poticaja</a:t>
            </a:r>
            <a:r>
              <a:t> s vaše </a:t>
            </a:r>
            <a:r>
              <a:rPr err="1"/>
              <a:t>strane</a:t>
            </a:r>
            <a:r>
              <a:t>. </a:t>
            </a:r>
            <a:r>
              <a:rPr err="1"/>
              <a:t>Kupac</a:t>
            </a:r>
            <a:r>
              <a:t> </a:t>
            </a:r>
            <a:r>
              <a:rPr err="1"/>
              <a:t>dođe</a:t>
            </a:r>
            <a:r>
              <a:t> </a:t>
            </a:r>
            <a:r>
              <a:rPr err="1"/>
              <a:t>jer</a:t>
            </a:r>
            <a:r>
              <a:t> je to njegov </a:t>
            </a:r>
            <a:r>
              <a:rPr err="1"/>
              <a:t>petak</a:t>
            </a:r>
            <a:r>
              <a:t>, njegov put s posla, njegov način kupovanja kave. I tu je problem popusta: svaka </a:t>
            </a:r>
            <a:r>
              <a:rPr err="1"/>
              <a:t>sljedeća</a:t>
            </a:r>
            <a:r>
              <a:t> </a:t>
            </a:r>
            <a:r>
              <a:rPr err="1"/>
              <a:t>kupnja</a:t>
            </a:r>
            <a:r>
              <a:t> </a:t>
            </a:r>
            <a:r>
              <a:rPr err="1"/>
              <a:t>zahtijeva</a:t>
            </a:r>
            <a:r>
              <a:t> novi popust. </a:t>
            </a:r>
            <a:r>
              <a:rPr err="1"/>
              <a:t>Naviku</a:t>
            </a:r>
            <a:r>
              <a:t> gradi </a:t>
            </a:r>
            <a:r>
              <a:rPr err="1"/>
              <a:t>nešto</a:t>
            </a:r>
            <a:r>
              <a:t> drugo – povratna informacija i prepoznavanje.</a:t>
            </a:r>
          </a:p>
          <a:p>
            <a:endParaRPr/>
          </a:p>
          <a:p>
            <a:r>
              <a:t>Na </a:t>
            </a:r>
            <a:r>
              <a:rPr err="1"/>
              <a:t>slici</a:t>
            </a:r>
            <a:r>
              <a:t> imate </a:t>
            </a:r>
            <a:r>
              <a:rPr err="1"/>
              <a:t>petlju</a:t>
            </a:r>
            <a:r>
              <a:t>. </a:t>
            </a:r>
            <a:r>
              <a:rPr err="1"/>
              <a:t>Poticaj</a:t>
            </a:r>
            <a:r>
              <a:t>, ponašanje, povratna informacija, ponavljanje. Programi </a:t>
            </a:r>
            <a:r>
              <a:rPr err="1"/>
              <a:t>vjernosti</a:t>
            </a:r>
            <a:r>
              <a:t> gotovo se </a:t>
            </a:r>
            <a:r>
              <a:rPr err="1"/>
              <a:t>svi</a:t>
            </a:r>
            <a:r>
              <a:t> </a:t>
            </a:r>
            <a:r>
              <a:rPr err="1"/>
              <a:t>bave</a:t>
            </a:r>
            <a:r>
              <a:t> prvim </a:t>
            </a:r>
            <a:r>
              <a:rPr err="1"/>
              <a:t>dvama</a:t>
            </a:r>
            <a:r>
              <a:t> </a:t>
            </a:r>
            <a:r>
              <a:rPr err="1"/>
              <a:t>koracima</a:t>
            </a:r>
            <a:r>
              <a:t>: </a:t>
            </a:r>
            <a:r>
              <a:rPr err="1"/>
              <a:t>poticajem</a:t>
            </a:r>
            <a:r>
              <a:t> i ponašanjem. </a:t>
            </a:r>
            <a:r>
              <a:rPr err="1"/>
              <a:t>Rijetki</a:t>
            </a:r>
            <a:r>
              <a:t> se </a:t>
            </a:r>
            <a:r>
              <a:rPr err="1"/>
              <a:t>bave</a:t>
            </a:r>
            <a:r>
              <a:t> </a:t>
            </a:r>
            <a:r>
              <a:rPr err="1"/>
              <a:t>trećim</a:t>
            </a:r>
            <a:r>
              <a:t>. A upravo </a:t>
            </a:r>
            <a:r>
              <a:rPr err="1"/>
              <a:t>treći</a:t>
            </a:r>
            <a:r>
              <a:t> </a:t>
            </a:r>
            <a:r>
              <a:rPr err="1"/>
              <a:t>stvara</a:t>
            </a:r>
            <a:r>
              <a:t> </a:t>
            </a:r>
            <a:r>
              <a:rPr err="1"/>
              <a:t>naviku</a:t>
            </a:r>
            <a:r>
              <a:t>.</a:t>
            </a:r>
          </a:p>
          <a:p>
            <a:endParaRPr/>
          </a:p>
          <a:p>
            <a:r>
              <a:t>Dva </a:t>
            </a:r>
            <a:r>
              <a:rPr err="1"/>
              <a:t>primjera</a:t>
            </a:r>
            <a:r>
              <a:t>, oba iz vrlo </a:t>
            </a:r>
            <a:r>
              <a:rPr err="1"/>
              <a:t>različitih</a:t>
            </a:r>
            <a:r>
              <a:t> </a:t>
            </a:r>
            <a:r>
              <a:rPr err="1"/>
              <a:t>svjetova</a:t>
            </a:r>
            <a:r>
              <a:t>. Prvi je pošteno </a:t>
            </a:r>
            <a:r>
              <a:rPr err="1"/>
              <a:t>posuđen</a:t>
            </a:r>
            <a:r>
              <a:t> iz </a:t>
            </a:r>
            <a:r>
              <a:rPr err="1"/>
              <a:t>susjedne</a:t>
            </a:r>
            <a:r>
              <a:t> </a:t>
            </a:r>
            <a:r>
              <a:rPr err="1"/>
              <a:t>branše</a:t>
            </a:r>
            <a:r>
              <a:t>. ResMed je </a:t>
            </a:r>
            <a:r>
              <a:rPr err="1"/>
              <a:t>pacijentima</a:t>
            </a:r>
            <a:r>
              <a:t> s aparatom za </a:t>
            </a:r>
            <a:r>
              <a:rPr err="1"/>
              <a:t>apneju</a:t>
            </a:r>
            <a:r>
              <a:t> u snu dao </a:t>
            </a:r>
            <a:r>
              <a:rPr err="1"/>
              <a:t>aplikaciju</a:t>
            </a:r>
            <a:r>
              <a:t> </a:t>
            </a:r>
            <a:r>
              <a:rPr err="1"/>
              <a:t>myAir</a:t>
            </a:r>
            <a:r>
              <a:t> s </a:t>
            </a:r>
            <a:r>
              <a:rPr err="1"/>
              <a:t>dnevnom</a:t>
            </a:r>
            <a:r>
              <a:t> </a:t>
            </a:r>
            <a:r>
              <a:rPr err="1"/>
              <a:t>ocjenom</a:t>
            </a:r>
            <a:r>
              <a:t>, </a:t>
            </a:r>
            <a:r>
              <a:rPr err="1"/>
              <a:t>podsjetnicima</a:t>
            </a:r>
            <a:r>
              <a:t> i </a:t>
            </a:r>
            <a:r>
              <a:rPr err="1"/>
              <a:t>savjetima</a:t>
            </a:r>
            <a:r>
              <a:t>. U </a:t>
            </a:r>
            <a:r>
              <a:rPr err="1"/>
              <a:t>opservacijskoj</a:t>
            </a:r>
            <a:r>
              <a:t> </a:t>
            </a:r>
            <a:r>
              <a:rPr err="1"/>
              <a:t>studiji</a:t>
            </a:r>
            <a:r>
              <a:t> </a:t>
            </a:r>
            <a:r>
              <a:rPr err="1"/>
              <a:t>sa</a:t>
            </a:r>
            <a:r>
              <a:t> 128.000 </a:t>
            </a:r>
            <a:r>
              <a:rPr err="1"/>
              <a:t>pacijenata</a:t>
            </a:r>
            <a:r>
              <a:t> u terapiji je </a:t>
            </a:r>
            <a:r>
              <a:rPr err="1"/>
              <a:t>ustrajalo</a:t>
            </a:r>
            <a:r>
              <a:t> 87 </a:t>
            </a:r>
            <a:r>
              <a:rPr err="1"/>
              <a:t>posto</a:t>
            </a:r>
            <a:r>
              <a:t> </a:t>
            </a:r>
            <a:r>
              <a:rPr err="1"/>
              <a:t>korisnika</a:t>
            </a:r>
            <a:r>
              <a:t> aplikacije i 70 </a:t>
            </a:r>
            <a:r>
              <a:rPr err="1"/>
              <a:t>posto</a:t>
            </a:r>
            <a:r>
              <a:t> ostalih. To </a:t>
            </a:r>
            <a:r>
              <a:rPr err="1"/>
              <a:t>nije</a:t>
            </a:r>
            <a:r>
              <a:t> </a:t>
            </a:r>
            <a:r>
              <a:rPr err="1"/>
              <a:t>vjernost</a:t>
            </a:r>
            <a:r>
              <a:t> </a:t>
            </a:r>
            <a:r>
              <a:rPr err="1"/>
              <a:t>brendu</a:t>
            </a:r>
            <a:r>
              <a:t>, to je </a:t>
            </a:r>
            <a:r>
              <a:rPr err="1"/>
              <a:t>ustrajnost</a:t>
            </a:r>
            <a:r>
              <a:t> u terapiji – i nagrade </a:t>
            </a:r>
            <a:r>
              <a:rPr err="1"/>
              <a:t>tamo</a:t>
            </a:r>
            <a:r>
              <a:t> </a:t>
            </a:r>
            <a:r>
              <a:rPr err="1"/>
              <a:t>uopće</a:t>
            </a:r>
            <a:r>
              <a:t> nema. </a:t>
            </a:r>
            <a:r>
              <a:rPr err="1"/>
              <a:t>Prenosiva</a:t>
            </a:r>
            <a:r>
              <a:t> je pouka: povratna informacija o </a:t>
            </a:r>
            <a:r>
              <a:rPr err="1"/>
              <a:t>vlastitom</a:t>
            </a:r>
            <a:r>
              <a:t> ponašanju može </a:t>
            </a:r>
            <a:r>
              <a:rPr err="1"/>
              <a:t>održavati</a:t>
            </a:r>
            <a:r>
              <a:t> </a:t>
            </a:r>
            <a:r>
              <a:rPr err="1"/>
              <a:t>naviku</a:t>
            </a:r>
            <a:r>
              <a:t> i bez nagrade. </a:t>
            </a:r>
            <a:r>
              <a:rPr err="1"/>
              <a:t>Djeluje</a:t>
            </a:r>
            <a:r>
              <a:t> li bolje od nagrade, </a:t>
            </a:r>
            <a:r>
              <a:rPr err="1"/>
              <a:t>studija</a:t>
            </a:r>
            <a:r>
              <a:t> </a:t>
            </a:r>
            <a:r>
              <a:rPr err="1"/>
              <a:t>nije</a:t>
            </a:r>
            <a:r>
              <a:t> </a:t>
            </a:r>
            <a:r>
              <a:rPr err="1"/>
              <a:t>provjeravala</a:t>
            </a:r>
            <a:r>
              <a:t> – to </a:t>
            </a:r>
            <a:r>
              <a:rPr err="1"/>
              <a:t>neću</a:t>
            </a:r>
            <a:r>
              <a:t> </a:t>
            </a:r>
            <a:r>
              <a:rPr err="1"/>
              <a:t>tvrditi</a:t>
            </a:r>
            <a:r>
              <a:t>.</a:t>
            </a:r>
          </a:p>
          <a:p>
            <a:endParaRPr/>
          </a:p>
          <a:p>
            <a:r>
              <a:t>Drugi </a:t>
            </a:r>
            <a:r>
              <a:rPr err="1"/>
              <a:t>primjer</a:t>
            </a:r>
            <a:r>
              <a:t> je Marriott Bonvoy. </a:t>
            </a:r>
            <a:r>
              <a:rPr err="1"/>
              <a:t>Sasvim</a:t>
            </a:r>
            <a:r>
              <a:t> </a:t>
            </a:r>
            <a:r>
              <a:rPr err="1"/>
              <a:t>običan</a:t>
            </a:r>
            <a:r>
              <a:t> </a:t>
            </a:r>
            <a:r>
              <a:rPr err="1"/>
              <a:t>bodovni</a:t>
            </a:r>
            <a:r>
              <a:t> program: </a:t>
            </a:r>
            <a:r>
              <a:rPr err="1"/>
              <a:t>bodovi</a:t>
            </a:r>
            <a:r>
              <a:t>, </a:t>
            </a:r>
            <a:r>
              <a:rPr err="1"/>
              <a:t>besplatna</a:t>
            </a:r>
            <a:r>
              <a:t> </a:t>
            </a:r>
            <a:r>
              <a:rPr err="1"/>
              <a:t>noćenja</a:t>
            </a:r>
            <a:r>
              <a:t>, članske </a:t>
            </a:r>
            <a:r>
              <a:rPr err="1"/>
              <a:t>cijene</a:t>
            </a:r>
            <a:r>
              <a:t> i statusi. Njegovih 271 </a:t>
            </a:r>
            <a:r>
              <a:rPr err="1"/>
              <a:t>milijun</a:t>
            </a:r>
            <a:r>
              <a:t> članova </a:t>
            </a:r>
            <a:r>
              <a:rPr err="1"/>
              <a:t>ostvaruje</a:t>
            </a:r>
            <a:r>
              <a:t> 68 </a:t>
            </a:r>
            <a:r>
              <a:rPr err="1"/>
              <a:t>posto</a:t>
            </a:r>
            <a:r>
              <a:t> </a:t>
            </a:r>
            <a:r>
              <a:rPr err="1"/>
              <a:t>svih</a:t>
            </a:r>
            <a:r>
              <a:t> </a:t>
            </a:r>
            <a:r>
              <a:rPr err="1"/>
              <a:t>noćenja</a:t>
            </a:r>
            <a:r>
              <a:t> u </a:t>
            </a:r>
            <a:r>
              <a:rPr err="1"/>
              <a:t>lancu</a:t>
            </a:r>
            <a:r>
              <a:t>. </a:t>
            </a:r>
            <a:r>
              <a:rPr err="1"/>
              <a:t>Bodovi</a:t>
            </a:r>
            <a:r>
              <a:t> </a:t>
            </a:r>
            <a:r>
              <a:rPr err="1"/>
              <a:t>očito</a:t>
            </a:r>
            <a:r>
              <a:t> </a:t>
            </a:r>
            <a:r>
              <a:rPr err="1"/>
              <a:t>nisu</a:t>
            </a:r>
            <a:r>
              <a:t> problem. Ono </a:t>
            </a:r>
            <a:r>
              <a:rPr err="1"/>
              <a:t>što</a:t>
            </a:r>
            <a:r>
              <a:t> čini </a:t>
            </a:r>
            <a:r>
              <a:rPr err="1"/>
              <a:t>razliku</a:t>
            </a:r>
            <a:r>
              <a:t> jest ono </a:t>
            </a:r>
            <a:r>
              <a:rPr err="1"/>
              <a:t>što</a:t>
            </a:r>
            <a:r>
              <a:t> </a:t>
            </a:r>
            <a:r>
              <a:rPr err="1"/>
              <a:t>bodove</a:t>
            </a:r>
            <a:r>
              <a:t> </a:t>
            </a:r>
            <a:r>
              <a:rPr err="1"/>
              <a:t>nadograđuje</a:t>
            </a:r>
            <a:r>
              <a:t>: da vas hotel prepozna, da vam ponudi kasni </a:t>
            </a:r>
            <a:r>
              <a:rPr err="1"/>
              <a:t>odjavak</a:t>
            </a:r>
            <a:r>
              <a:t>, da zna </a:t>
            </a:r>
            <a:r>
              <a:rPr err="1"/>
              <a:t>koju</a:t>
            </a:r>
            <a:r>
              <a:t> </a:t>
            </a:r>
            <a:r>
              <a:rPr err="1"/>
              <a:t>sobu</a:t>
            </a:r>
            <a:r>
              <a:t> volite. Prepoznavanje i kasni </a:t>
            </a:r>
            <a:r>
              <a:rPr err="1"/>
              <a:t>odjavak</a:t>
            </a:r>
            <a:r>
              <a:t> </a:t>
            </a:r>
            <a:r>
              <a:rPr err="1"/>
              <a:t>bodove</a:t>
            </a:r>
            <a:r>
              <a:t> ne </a:t>
            </a:r>
            <a:r>
              <a:rPr err="1"/>
              <a:t>zamjenjuju</a:t>
            </a:r>
            <a:r>
              <a:t>. </a:t>
            </a:r>
            <a:r>
              <a:rPr err="1"/>
              <a:t>Nadograđuju</a:t>
            </a:r>
            <a:r>
              <a:t> </a:t>
            </a:r>
            <a:r>
              <a:rPr err="1"/>
              <a:t>ih</a:t>
            </a:r>
            <a:r>
              <a:t>.</a:t>
            </a:r>
          </a:p>
          <a:p>
            <a:endParaRPr/>
          </a:p>
          <a:p>
            <a:r>
              <a:rPr err="1"/>
              <a:t>Dakle</a:t>
            </a:r>
            <a:r>
              <a:t>: popust </a:t>
            </a:r>
            <a:r>
              <a:rPr err="1"/>
              <a:t>potiče</a:t>
            </a:r>
            <a:r>
              <a:t> </a:t>
            </a:r>
            <a:r>
              <a:rPr err="1"/>
              <a:t>kupnju</a:t>
            </a:r>
            <a:r>
              <a:t>. Povratna informacija i prepoznavanje grade </a:t>
            </a:r>
            <a:r>
              <a:rPr err="1"/>
              <a:t>naviku</a:t>
            </a:r>
            <a:r>
              <a:t>. Pitanje za vaš program </a:t>
            </a:r>
            <a:r>
              <a:rPr err="1"/>
              <a:t>nije</a:t>
            </a:r>
            <a:r>
              <a:t> imate li </a:t>
            </a:r>
            <a:r>
              <a:rPr err="1"/>
              <a:t>bodove</a:t>
            </a:r>
            <a:r>
              <a:t>. Pitanje je </a:t>
            </a:r>
            <a:r>
              <a:rPr err="1"/>
              <a:t>što</a:t>
            </a:r>
            <a:r>
              <a:t> </a:t>
            </a:r>
            <a:r>
              <a:rPr err="1"/>
              <a:t>kupac</a:t>
            </a:r>
            <a:r>
              <a:t> vidi i doživi </a:t>
            </a:r>
            <a:r>
              <a:rPr err="1"/>
              <a:t>nakon</a:t>
            </a:r>
            <a:r>
              <a:t> </a:t>
            </a:r>
            <a:r>
              <a:rPr err="1"/>
              <a:t>kupnje</a:t>
            </a:r>
            <a:r>
              <a:t>, kad </a:t>
            </a:r>
            <a:r>
              <a:rPr err="1"/>
              <a:t>bodova</a:t>
            </a:r>
            <a:r>
              <a:t> više nema na stolu. I time smo kod </a:t>
            </a:r>
            <a:r>
              <a:rPr err="1"/>
              <a:t>trećeg</a:t>
            </a:r>
            <a:r>
              <a:t> bloka – </a:t>
            </a:r>
            <a:r>
              <a:rPr err="1"/>
              <a:t>sustava</a:t>
            </a:r>
            <a:r>
              <a:t> odnosa.</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Ako je popust </a:t>
            </a:r>
            <a:r>
              <a:rPr err="1"/>
              <a:t>poticaj</a:t>
            </a:r>
            <a:r>
              <a:t>, a povratna informacija ono </a:t>
            </a:r>
            <a:r>
              <a:rPr err="1"/>
              <a:t>što</a:t>
            </a:r>
            <a:r>
              <a:t> </a:t>
            </a:r>
            <a:r>
              <a:rPr err="1"/>
              <a:t>stvara</a:t>
            </a:r>
            <a:r>
              <a:t> </a:t>
            </a:r>
            <a:r>
              <a:rPr err="1"/>
              <a:t>naviku</a:t>
            </a:r>
            <a:r>
              <a:t>, </a:t>
            </a:r>
            <a:r>
              <a:rPr err="1"/>
              <a:t>onda</a:t>
            </a:r>
            <a:r>
              <a:t> je </a:t>
            </a:r>
            <a:r>
              <a:rPr err="1"/>
              <a:t>središnje</a:t>
            </a:r>
            <a:r>
              <a:t> pitanje programa </a:t>
            </a:r>
            <a:r>
              <a:rPr err="1"/>
              <a:t>vjernosti</a:t>
            </a:r>
            <a:r>
              <a:t> vrlo </a:t>
            </a:r>
            <a:r>
              <a:rPr err="1"/>
              <a:t>jednostavno</a:t>
            </a:r>
            <a:r>
              <a:t>: </a:t>
            </a:r>
            <a:r>
              <a:rPr err="1"/>
              <a:t>što</a:t>
            </a:r>
            <a:r>
              <a:t> </a:t>
            </a:r>
            <a:r>
              <a:rPr err="1"/>
              <a:t>ćemo</a:t>
            </a:r>
            <a:r>
              <a:t> kupcu </a:t>
            </a:r>
            <a:r>
              <a:rPr err="1"/>
              <a:t>reći</a:t>
            </a:r>
            <a:r>
              <a:t> </a:t>
            </a:r>
            <a:r>
              <a:rPr err="1"/>
              <a:t>tjedan</a:t>
            </a:r>
            <a:r>
              <a:t> dana </a:t>
            </a:r>
            <a:r>
              <a:rPr err="1"/>
              <a:t>nakon</a:t>
            </a:r>
            <a:r>
              <a:t> </a:t>
            </a:r>
            <a:r>
              <a:rPr err="1"/>
              <a:t>kupnje</a:t>
            </a:r>
            <a:r>
              <a:t>? Ne na blagajni. Ne </a:t>
            </a:r>
            <a:r>
              <a:rPr err="1"/>
              <a:t>uz</a:t>
            </a:r>
            <a:r>
              <a:t> </a:t>
            </a:r>
            <a:r>
              <a:rPr err="1"/>
              <a:t>sljedeću</a:t>
            </a:r>
            <a:r>
              <a:t> </a:t>
            </a:r>
            <a:r>
              <a:rPr err="1"/>
              <a:t>akciju</a:t>
            </a:r>
            <a:r>
              <a:t>. </a:t>
            </a:r>
            <a:r>
              <a:rPr err="1"/>
              <a:t>Tjedan</a:t>
            </a:r>
            <a:r>
              <a:t> dana </a:t>
            </a:r>
            <a:r>
              <a:rPr err="1"/>
              <a:t>nakon</a:t>
            </a:r>
            <a:r>
              <a:t> </a:t>
            </a:r>
            <a:r>
              <a:rPr err="1"/>
              <a:t>kupnje</a:t>
            </a:r>
            <a:r>
              <a:t>, kad </a:t>
            </a:r>
            <a:r>
              <a:rPr err="1"/>
              <a:t>bodova</a:t>
            </a:r>
            <a:r>
              <a:t> više nema na stolu.</a:t>
            </a:r>
          </a:p>
          <a:p>
            <a:endParaRPr/>
          </a:p>
          <a:p>
            <a:r>
              <a:t>Tri </a:t>
            </a:r>
            <a:r>
              <a:rPr err="1"/>
              <a:t>primjera</a:t>
            </a:r>
            <a:r>
              <a:t> kako odgovor može </a:t>
            </a:r>
            <a:r>
              <a:rPr err="1"/>
              <a:t>izgledati</a:t>
            </a:r>
            <a:r>
              <a:t>.</a:t>
            </a:r>
          </a:p>
          <a:p>
            <a:endParaRPr/>
          </a:p>
          <a:p>
            <a:r>
              <a:rPr err="1"/>
              <a:t>Trgovac</a:t>
            </a:r>
            <a:r>
              <a:t> prehrambenim </a:t>
            </a:r>
            <a:r>
              <a:rPr err="1"/>
              <a:t>proizvodima</a:t>
            </a:r>
            <a:r>
              <a:t>. U </a:t>
            </a:r>
            <a:r>
              <a:rPr err="1"/>
              <a:t>petak</a:t>
            </a:r>
            <a:r>
              <a:t> </a:t>
            </a:r>
            <a:r>
              <a:rPr err="1"/>
              <a:t>su</a:t>
            </a:r>
            <a:r>
              <a:t> u </a:t>
            </a:r>
            <a:r>
              <a:rPr err="1"/>
              <a:t>vrećici</a:t>
            </a:r>
            <a:r>
              <a:t> </a:t>
            </a:r>
            <a:r>
              <a:rPr err="1"/>
              <a:t>tikvice</a:t>
            </a:r>
            <a:r>
              <a:t>, feta i </a:t>
            </a:r>
            <a:r>
              <a:rPr err="1"/>
              <a:t>tjestenina</a:t>
            </a:r>
            <a:r>
              <a:t>. U </a:t>
            </a:r>
            <a:r>
              <a:rPr err="1"/>
              <a:t>nedjelju</a:t>
            </a:r>
            <a:r>
              <a:t> </a:t>
            </a:r>
            <a:r>
              <a:rPr err="1"/>
              <a:t>ujutro</a:t>
            </a:r>
            <a:r>
              <a:t> kupcu </a:t>
            </a:r>
            <a:r>
              <a:rPr err="1"/>
              <a:t>stiže</a:t>
            </a:r>
            <a:r>
              <a:t> recept od tih </a:t>
            </a:r>
            <a:r>
              <a:rPr err="1"/>
              <a:t>triju</a:t>
            </a:r>
            <a:r>
              <a:t> </a:t>
            </a:r>
            <a:r>
              <a:rPr err="1"/>
              <a:t>namirnica</a:t>
            </a:r>
            <a:r>
              <a:t> – i u njemu </a:t>
            </a:r>
            <a:r>
              <a:rPr err="1"/>
              <a:t>ciljani</a:t>
            </a:r>
            <a:r>
              <a:t> kupon za </a:t>
            </a:r>
            <a:r>
              <a:rPr err="1"/>
              <a:t>sastojak</a:t>
            </a:r>
            <a:r>
              <a:t> koji </a:t>
            </a:r>
            <a:r>
              <a:rPr err="1"/>
              <a:t>nedostaje</a:t>
            </a:r>
            <a:r>
              <a:t>. </a:t>
            </a:r>
            <a:r>
              <a:rPr err="1"/>
              <a:t>Nije</a:t>
            </a:r>
            <a:r>
              <a:t> popust na </a:t>
            </a:r>
            <a:r>
              <a:rPr err="1"/>
              <a:t>sve</a:t>
            </a:r>
            <a:r>
              <a:t>. Popust je na </a:t>
            </a:r>
            <a:r>
              <a:rPr err="1"/>
              <a:t>jednu</a:t>
            </a:r>
            <a:r>
              <a:t> stvar </a:t>
            </a:r>
            <a:r>
              <a:rPr err="1"/>
              <a:t>koju</a:t>
            </a:r>
            <a:r>
              <a:t> </a:t>
            </a:r>
            <a:r>
              <a:rPr err="1"/>
              <a:t>kupac</a:t>
            </a:r>
            <a:r>
              <a:t> u tom trenutku stvarno treba. </a:t>
            </a:r>
            <a:r>
              <a:rPr err="1"/>
              <a:t>Sljedeći</a:t>
            </a:r>
            <a:r>
              <a:t> je korak poziv kupcu da svoj recept doda u </a:t>
            </a:r>
            <a:r>
              <a:rPr err="1"/>
              <a:t>bazu</a:t>
            </a:r>
            <a:r>
              <a:t>. Od </a:t>
            </a:r>
            <a:r>
              <a:rPr err="1"/>
              <a:t>primatelja</a:t>
            </a:r>
            <a:r>
              <a:t> popusta </a:t>
            </a:r>
            <a:r>
              <a:rPr err="1"/>
              <a:t>nastaje</a:t>
            </a:r>
            <a:r>
              <a:t> </a:t>
            </a:r>
            <a:r>
              <a:rPr err="1"/>
              <a:t>suautor</a:t>
            </a:r>
            <a:r>
              <a:t>. To je odnos: </a:t>
            </a:r>
            <a:r>
              <a:rPr err="1"/>
              <a:t>kupac</a:t>
            </a:r>
            <a:r>
              <a:t> više </a:t>
            </a:r>
            <a:r>
              <a:rPr err="1"/>
              <a:t>nije</a:t>
            </a:r>
            <a:r>
              <a:t> cilj kampanje, on je </a:t>
            </a:r>
            <a:r>
              <a:rPr err="1"/>
              <a:t>dio</a:t>
            </a:r>
            <a:r>
              <a:t> </a:t>
            </a:r>
            <a:r>
              <a:rPr err="1"/>
              <a:t>sadržaja</a:t>
            </a:r>
            <a:r>
              <a:t>.</a:t>
            </a:r>
          </a:p>
          <a:p>
            <a:endParaRPr/>
          </a:p>
          <a:p>
            <a:r>
              <a:t>Modni </a:t>
            </a:r>
            <a:r>
              <a:rPr err="1"/>
              <a:t>trgovac</a:t>
            </a:r>
            <a:r>
              <a:t> ima </a:t>
            </a:r>
            <a:r>
              <a:rPr err="1"/>
              <a:t>još</a:t>
            </a:r>
            <a:r>
              <a:t> </a:t>
            </a:r>
            <a:r>
              <a:rPr err="1"/>
              <a:t>jaču</a:t>
            </a:r>
            <a:r>
              <a:t> </a:t>
            </a:r>
            <a:r>
              <a:rPr err="1"/>
              <a:t>kartu</a:t>
            </a:r>
            <a:r>
              <a:t>: virtualni </a:t>
            </a:r>
            <a:r>
              <a:rPr err="1"/>
              <a:t>ormar</a:t>
            </a:r>
            <a:r>
              <a:t>. U </a:t>
            </a:r>
            <a:r>
              <a:rPr err="1"/>
              <a:t>kupčevom</a:t>
            </a:r>
            <a:r>
              <a:t> računu je pregled </a:t>
            </a:r>
            <a:r>
              <a:rPr err="1"/>
              <a:t>svega</a:t>
            </a:r>
            <a:r>
              <a:t> </a:t>
            </a:r>
            <a:r>
              <a:rPr err="1"/>
              <a:t>što</a:t>
            </a:r>
            <a:r>
              <a:t> je </a:t>
            </a:r>
            <a:r>
              <a:rPr err="1"/>
              <a:t>kupio</a:t>
            </a:r>
            <a:r>
              <a:t> i </a:t>
            </a:r>
            <a:r>
              <a:rPr err="1"/>
              <a:t>mogućnost</a:t>
            </a:r>
            <a:r>
              <a:t> da </a:t>
            </a:r>
            <a:r>
              <a:rPr err="1"/>
              <a:t>nešto</a:t>
            </a:r>
            <a:r>
              <a:t> doda </a:t>
            </a:r>
            <a:r>
              <a:rPr err="1"/>
              <a:t>sam.</a:t>
            </a:r>
            <a:r>
              <a:t> </a:t>
            </a:r>
            <a:r>
              <a:rPr err="1"/>
              <a:t>Trgovac</a:t>
            </a:r>
            <a:r>
              <a:t> </a:t>
            </a:r>
            <a:r>
              <a:rPr err="1"/>
              <a:t>poznaje</a:t>
            </a:r>
            <a:r>
              <a:t> </a:t>
            </a:r>
            <a:r>
              <a:rPr err="1"/>
              <a:t>barem</a:t>
            </a:r>
            <a:r>
              <a:t> konfekcijski </a:t>
            </a:r>
            <a:r>
              <a:rPr err="1"/>
              <a:t>broj</a:t>
            </a:r>
            <a:r>
              <a:t> i stil. SAP Engagement Cloud, s </a:t>
            </a:r>
            <a:r>
              <a:rPr err="1"/>
              <a:t>kojim</a:t>
            </a:r>
            <a:r>
              <a:t> </a:t>
            </a:r>
            <a:r>
              <a:rPr err="1"/>
              <a:t>radimo</a:t>
            </a:r>
            <a:r>
              <a:t> u </a:t>
            </a:r>
            <a:r>
              <a:rPr err="1"/>
              <a:t>FrodXu</a:t>
            </a:r>
            <a:r>
              <a:t>, zna </a:t>
            </a:r>
            <a:r>
              <a:rPr err="1"/>
              <a:t>usporedbom</a:t>
            </a:r>
            <a:r>
              <a:t> slika </a:t>
            </a:r>
            <a:r>
              <a:rPr err="1"/>
              <a:t>pronaći</a:t>
            </a:r>
            <a:r>
              <a:t> </a:t>
            </a:r>
            <a:r>
              <a:rPr err="1"/>
              <a:t>sličan</a:t>
            </a:r>
            <a:r>
              <a:t> proizvod. Ako se </a:t>
            </a:r>
            <a:r>
              <a:rPr err="1"/>
              <a:t>kupki</a:t>
            </a:r>
            <a:r>
              <a:t> </a:t>
            </a:r>
            <a:r>
              <a:rPr err="1"/>
              <a:t>očito</a:t>
            </a:r>
            <a:r>
              <a:t> </a:t>
            </a:r>
            <a:r>
              <a:rPr err="1"/>
              <a:t>sviđa</a:t>
            </a:r>
            <a:r>
              <a:t> suknja s </a:t>
            </a:r>
            <a:r>
              <a:rPr err="1"/>
              <a:t>cvjetnim</a:t>
            </a:r>
            <a:r>
              <a:t> </a:t>
            </a:r>
            <a:r>
              <a:rPr err="1"/>
              <a:t>uzorkom</a:t>
            </a:r>
            <a:r>
              <a:t>, </a:t>
            </a:r>
            <a:r>
              <a:rPr err="1"/>
              <a:t>sustav</a:t>
            </a:r>
            <a:r>
              <a:t> </a:t>
            </a:r>
            <a:r>
              <a:rPr err="1"/>
              <a:t>pronađe</a:t>
            </a:r>
            <a:r>
              <a:t> </a:t>
            </a:r>
            <a:r>
              <a:rPr err="1"/>
              <a:t>srodan</a:t>
            </a:r>
            <a:r>
              <a:t> komad iz nove kolekcije. Uz hlače i pulover </a:t>
            </a:r>
            <a:r>
              <a:rPr err="1"/>
              <a:t>koje</a:t>
            </a:r>
            <a:r>
              <a:t> je kupila </a:t>
            </a:r>
            <a:r>
              <a:rPr err="1"/>
              <a:t>prije</a:t>
            </a:r>
            <a:r>
              <a:t> tri </a:t>
            </a:r>
            <a:r>
              <a:rPr err="1"/>
              <a:t>mjeseca</a:t>
            </a:r>
            <a:r>
              <a:t> </a:t>
            </a:r>
            <a:r>
              <a:rPr err="1"/>
              <a:t>predlaže</a:t>
            </a:r>
            <a:r>
              <a:t> </a:t>
            </a:r>
            <a:r>
              <a:rPr err="1"/>
              <a:t>cipele</a:t>
            </a:r>
            <a:r>
              <a:t> i remen. Od trgovca </a:t>
            </a:r>
            <a:r>
              <a:rPr err="1"/>
              <a:t>nastaje</a:t>
            </a:r>
            <a:r>
              <a:t> modni </a:t>
            </a:r>
            <a:r>
              <a:rPr err="1"/>
              <a:t>savjetnik</a:t>
            </a:r>
            <a:r>
              <a:t>. A virtualnim </a:t>
            </a:r>
            <a:r>
              <a:rPr err="1"/>
              <a:t>probavanjem</a:t>
            </a:r>
            <a:r>
              <a:t> </a:t>
            </a:r>
            <a:r>
              <a:rPr err="1"/>
              <a:t>kupac</a:t>
            </a:r>
            <a:r>
              <a:t> dobiva razlog za </a:t>
            </a:r>
            <a:r>
              <a:rPr err="1"/>
              <a:t>posjet</a:t>
            </a:r>
            <a:r>
              <a:t> koji </a:t>
            </a:r>
            <a:r>
              <a:rPr err="1"/>
              <a:t>nijedan</a:t>
            </a:r>
            <a:r>
              <a:t> </a:t>
            </a:r>
            <a:r>
              <a:rPr err="1"/>
              <a:t>postotak</a:t>
            </a:r>
            <a:r>
              <a:t> ne kupuje.</a:t>
            </a:r>
          </a:p>
          <a:p>
            <a:endParaRPr/>
          </a:p>
          <a:p>
            <a:r>
              <a:t>I </a:t>
            </a:r>
            <a:r>
              <a:rPr err="1"/>
              <a:t>treći</a:t>
            </a:r>
            <a:r>
              <a:t>, za </a:t>
            </a:r>
            <a:r>
              <a:rPr err="1"/>
              <a:t>sve</a:t>
            </a:r>
            <a:r>
              <a:t> koji </a:t>
            </a:r>
            <a:r>
              <a:rPr err="1"/>
              <a:t>prodajete</a:t>
            </a:r>
            <a:r>
              <a:t> proizvode </a:t>
            </a:r>
            <a:r>
              <a:rPr err="1"/>
              <a:t>dugog</a:t>
            </a:r>
            <a:r>
              <a:t> </a:t>
            </a:r>
            <a:r>
              <a:rPr err="1"/>
              <a:t>vijeka</a:t>
            </a:r>
            <a:r>
              <a:t> trajanja – automobile, </a:t>
            </a:r>
            <a:r>
              <a:rPr err="1"/>
              <a:t>namještaj</a:t>
            </a:r>
            <a:r>
              <a:t>, </a:t>
            </a:r>
            <a:r>
              <a:rPr err="1"/>
              <a:t>opremu</a:t>
            </a:r>
            <a:r>
              <a:t>, </a:t>
            </a:r>
            <a:r>
              <a:rPr err="1"/>
              <a:t>osiguranja</a:t>
            </a:r>
            <a:r>
              <a:t>. </a:t>
            </a:r>
            <a:r>
              <a:rPr err="1"/>
              <a:t>Vlasnik</a:t>
            </a:r>
            <a:r>
              <a:t> </a:t>
            </a:r>
            <a:r>
              <a:rPr err="1"/>
              <a:t>nakon</a:t>
            </a:r>
            <a:r>
              <a:t> </a:t>
            </a:r>
            <a:r>
              <a:rPr err="1"/>
              <a:t>kupnje</a:t>
            </a:r>
            <a:r>
              <a:t> </a:t>
            </a:r>
            <a:r>
              <a:rPr err="1"/>
              <a:t>godinama</a:t>
            </a:r>
            <a:r>
              <a:t> </a:t>
            </a:r>
            <a:r>
              <a:rPr err="1"/>
              <a:t>čuje</a:t>
            </a:r>
            <a:r>
              <a:t> samo servis </a:t>
            </a:r>
            <a:r>
              <a:rPr err="1"/>
              <a:t>ili</a:t>
            </a:r>
            <a:r>
              <a:t> samo obračun. Pitanje je </a:t>
            </a:r>
            <a:r>
              <a:rPr err="1"/>
              <a:t>jednostavno</a:t>
            </a:r>
            <a:r>
              <a:t>: kad ste </a:t>
            </a:r>
            <a:r>
              <a:rPr err="1"/>
              <a:t>vlasnicima</a:t>
            </a:r>
            <a:r>
              <a:t> zadnji put ponudili </a:t>
            </a:r>
            <a:r>
              <a:rPr err="1"/>
              <a:t>nešto</a:t>
            </a:r>
            <a:r>
              <a:t> </a:t>
            </a:r>
            <a:r>
              <a:rPr err="1"/>
              <a:t>što</a:t>
            </a:r>
            <a:r>
              <a:t> servis ne zna </a:t>
            </a:r>
            <a:r>
              <a:rPr err="1"/>
              <a:t>naplatiti</a:t>
            </a:r>
            <a:r>
              <a:t>?</a:t>
            </a:r>
          </a:p>
          <a:p>
            <a:endParaRPr/>
          </a:p>
          <a:p>
            <a:r>
              <a:t>Dolje </a:t>
            </a:r>
            <a:r>
              <a:rPr err="1"/>
              <a:t>još</a:t>
            </a:r>
            <a:r>
              <a:t> </a:t>
            </a:r>
            <a:r>
              <a:rPr err="1"/>
              <a:t>jedna</a:t>
            </a:r>
            <a:r>
              <a:t> </a:t>
            </a:r>
            <a:r>
              <a:rPr err="1"/>
              <a:t>brojka</a:t>
            </a:r>
            <a:r>
              <a:t> </a:t>
            </a:r>
            <a:r>
              <a:rPr err="1"/>
              <a:t>koja</a:t>
            </a:r>
            <a:r>
              <a:t> mi se </a:t>
            </a:r>
            <a:r>
              <a:rPr err="1"/>
              <a:t>sviđa</a:t>
            </a:r>
            <a:r>
              <a:t> </a:t>
            </a:r>
            <a:r>
              <a:rPr err="1"/>
              <a:t>zbog</a:t>
            </a:r>
            <a:r>
              <a:t> načina na koji je postavljena. Bank of America nagrade ne daje </a:t>
            </a:r>
            <a:r>
              <a:rPr err="1"/>
              <a:t>kao</a:t>
            </a:r>
            <a:r>
              <a:t> kupone, nego </a:t>
            </a:r>
            <a:r>
              <a:rPr err="1"/>
              <a:t>kao</a:t>
            </a:r>
            <a:r>
              <a:t> bolje </a:t>
            </a:r>
            <a:r>
              <a:rPr err="1"/>
              <a:t>uvjete</a:t>
            </a:r>
            <a:r>
              <a:t> u okviru </a:t>
            </a:r>
            <a:r>
              <a:rPr err="1"/>
              <a:t>cijelog</a:t>
            </a:r>
            <a:r>
              <a:t> odnosa: niže </a:t>
            </a:r>
            <a:r>
              <a:rPr err="1"/>
              <a:t>kamate</a:t>
            </a:r>
            <a:r>
              <a:t>, </a:t>
            </a:r>
            <a:r>
              <a:rPr err="1"/>
              <a:t>oslobođenje</a:t>
            </a:r>
            <a:r>
              <a:t> od </a:t>
            </a:r>
            <a:r>
              <a:rPr err="1"/>
              <a:t>naknada</a:t>
            </a:r>
            <a:r>
              <a:t>, više bonuse. Razina </a:t>
            </a:r>
            <a:r>
              <a:rPr err="1"/>
              <a:t>pogodnosti</a:t>
            </a:r>
            <a:r>
              <a:t> </a:t>
            </a:r>
            <a:r>
              <a:rPr err="1"/>
              <a:t>određuje</a:t>
            </a:r>
            <a:r>
              <a:t> se prema </a:t>
            </a:r>
            <a:r>
              <a:rPr err="1"/>
              <a:t>ukupnoj</a:t>
            </a:r>
            <a:r>
              <a:t> </a:t>
            </a:r>
            <a:r>
              <a:rPr err="1"/>
              <a:t>imovini</a:t>
            </a:r>
            <a:r>
              <a:t> </a:t>
            </a:r>
            <a:r>
              <a:rPr err="1"/>
              <a:t>klijenta</a:t>
            </a:r>
            <a:r>
              <a:t> u </a:t>
            </a:r>
            <a:r>
              <a:rPr err="1"/>
              <a:t>banci</a:t>
            </a:r>
            <a:r>
              <a:t>. </a:t>
            </a:r>
            <a:r>
              <a:rPr err="1"/>
              <a:t>Izvještavaju</a:t>
            </a:r>
            <a:r>
              <a:t> o </a:t>
            </a:r>
            <a:r>
              <a:rPr err="1"/>
              <a:t>jedanaest</a:t>
            </a:r>
            <a:r>
              <a:t> </a:t>
            </a:r>
            <a:r>
              <a:rPr err="1"/>
              <a:t>milijuna</a:t>
            </a:r>
            <a:r>
              <a:t> članova – ali </a:t>
            </a:r>
            <a:r>
              <a:rPr err="1"/>
              <a:t>zanimljivija</a:t>
            </a:r>
            <a:r>
              <a:t> je druga </a:t>
            </a:r>
            <a:r>
              <a:rPr err="1"/>
              <a:t>brojka</a:t>
            </a:r>
            <a:r>
              <a:t>: oko 30 </a:t>
            </a:r>
            <a:r>
              <a:rPr err="1"/>
              <a:t>posto</a:t>
            </a:r>
            <a:r>
              <a:t> članova u prvih 30 dana </a:t>
            </a:r>
            <a:r>
              <a:rPr err="1"/>
              <a:t>dodaje</a:t>
            </a:r>
            <a:r>
              <a:t> </a:t>
            </a:r>
            <a:r>
              <a:rPr err="1"/>
              <a:t>još</a:t>
            </a:r>
            <a:r>
              <a:t> </a:t>
            </a:r>
            <a:r>
              <a:rPr err="1"/>
              <a:t>jedan</a:t>
            </a:r>
            <a:r>
              <a:t> proizvod. Ta je </a:t>
            </a:r>
            <a:r>
              <a:rPr err="1"/>
              <a:t>brojka</a:t>
            </a:r>
            <a:r>
              <a:t> vezana na </a:t>
            </a:r>
            <a:r>
              <a:rPr err="1"/>
              <a:t>događaj</a:t>
            </a:r>
            <a:r>
              <a:t>, ne na status. Kaže </a:t>
            </a:r>
            <a:r>
              <a:rPr err="1"/>
              <a:t>što</a:t>
            </a:r>
            <a:r>
              <a:t> se dogodilo. Ne koliko ljudi imate na popisu.</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Ako je pitanje »</a:t>
            </a:r>
            <a:r>
              <a:rPr err="1"/>
              <a:t>što</a:t>
            </a:r>
            <a:r>
              <a:t> kažemo </a:t>
            </a:r>
            <a:r>
              <a:rPr err="1"/>
              <a:t>tjedan</a:t>
            </a:r>
            <a:r>
              <a:t> dana </a:t>
            </a:r>
            <a:r>
              <a:rPr err="1"/>
              <a:t>nakon</a:t>
            </a:r>
            <a:r>
              <a:t> </a:t>
            </a:r>
            <a:r>
              <a:rPr err="1"/>
              <a:t>kupnje</a:t>
            </a:r>
            <a:r>
              <a:t>« </a:t>
            </a:r>
            <a:r>
              <a:rPr err="1"/>
              <a:t>središnje</a:t>
            </a:r>
            <a:r>
              <a:t>, </a:t>
            </a:r>
            <a:r>
              <a:rPr err="1"/>
              <a:t>onda</a:t>
            </a:r>
            <a:r>
              <a:t> </a:t>
            </a:r>
            <a:r>
              <a:rPr err="1"/>
              <a:t>trebamo</a:t>
            </a:r>
            <a:r>
              <a:t> </a:t>
            </a:r>
            <a:r>
              <a:rPr err="1"/>
              <a:t>sustav</a:t>
            </a:r>
            <a:r>
              <a:t> koji zna na njega odgovoriti. I tu </a:t>
            </a:r>
            <a:r>
              <a:rPr err="1"/>
              <a:t>dolazimo</a:t>
            </a:r>
            <a:r>
              <a:t> do arhitekture – kratko, </a:t>
            </a:r>
            <a:r>
              <a:rPr err="1"/>
              <a:t>jer</a:t>
            </a:r>
            <a:r>
              <a:t> </a:t>
            </a:r>
            <a:r>
              <a:rPr err="1"/>
              <a:t>će</a:t>
            </a:r>
            <a:r>
              <a:t> Andrej to pokazati </a:t>
            </a:r>
            <a:r>
              <a:rPr err="1"/>
              <a:t>uživo</a:t>
            </a:r>
            <a:r>
              <a:t>.</a:t>
            </a:r>
          </a:p>
          <a:p>
            <a:endParaRPr/>
          </a:p>
          <a:p>
            <a:r>
              <a:t>Modul </a:t>
            </a:r>
            <a:r>
              <a:rPr err="1"/>
              <a:t>vjernosti</a:t>
            </a:r>
            <a:r>
              <a:t> na blagajni </a:t>
            </a:r>
            <a:r>
              <a:rPr err="1"/>
              <a:t>nije</a:t>
            </a:r>
            <a:r>
              <a:t> načelna </a:t>
            </a:r>
            <a:r>
              <a:rPr err="1"/>
              <a:t>pogreška</a:t>
            </a:r>
            <a:r>
              <a:t>. Za trgovca koji posluje na </a:t>
            </a:r>
            <a:r>
              <a:rPr err="1"/>
              <a:t>jednom</a:t>
            </a:r>
            <a:r>
              <a:t> </a:t>
            </a:r>
            <a:r>
              <a:rPr err="1"/>
              <a:t>tržištu</a:t>
            </a:r>
            <a:r>
              <a:t> s tri lokacije često je </a:t>
            </a:r>
            <a:r>
              <a:rPr err="1"/>
              <a:t>sasvim</a:t>
            </a:r>
            <a:r>
              <a:t> </a:t>
            </a:r>
            <a:r>
              <a:rPr err="1"/>
              <a:t>dovoljan</a:t>
            </a:r>
            <a:r>
              <a:t>. Problem je </a:t>
            </a:r>
            <a:r>
              <a:rPr err="1"/>
              <a:t>što</a:t>
            </a:r>
            <a:r>
              <a:t> </a:t>
            </a:r>
            <a:r>
              <a:rPr err="1"/>
              <a:t>takav</a:t>
            </a:r>
            <a:r>
              <a:t> program zna samo ono </a:t>
            </a:r>
            <a:r>
              <a:rPr err="1"/>
              <a:t>što</a:t>
            </a:r>
            <a:r>
              <a:t> zna blagajna: </a:t>
            </a:r>
            <a:r>
              <a:rPr err="1"/>
              <a:t>zbrojiti</a:t>
            </a:r>
            <a:r>
              <a:t> </a:t>
            </a:r>
            <a:r>
              <a:rPr err="1"/>
              <a:t>kupnju</a:t>
            </a:r>
            <a:r>
              <a:t> i odbiti popust. </a:t>
            </a:r>
            <a:r>
              <a:rPr err="1"/>
              <a:t>Sustav</a:t>
            </a:r>
            <a:r>
              <a:t> odnosa razdvaja tri sloja.</a:t>
            </a:r>
          </a:p>
          <a:p>
            <a:endParaRPr/>
          </a:p>
          <a:p>
            <a:r>
              <a:t>Prvi sloj je pogon </a:t>
            </a:r>
            <a:r>
              <a:rPr err="1"/>
              <a:t>vjernosti</a:t>
            </a:r>
            <a:r>
              <a:t> – kod nas je to Open Loyalty. Tu žive pravila: </a:t>
            </a:r>
            <a:r>
              <a:rPr err="1"/>
              <a:t>koja</a:t>
            </a:r>
            <a:r>
              <a:t> se ponašanja </a:t>
            </a:r>
            <a:r>
              <a:rPr err="1"/>
              <a:t>nagrađuju</a:t>
            </a:r>
            <a:r>
              <a:t>, koliko, </a:t>
            </a:r>
            <a:r>
              <a:rPr err="1"/>
              <a:t>kada</a:t>
            </a:r>
            <a:r>
              <a:t>; </a:t>
            </a:r>
            <a:r>
              <a:rPr err="1"/>
              <a:t>bodovi</a:t>
            </a:r>
            <a:r>
              <a:t>, statusi, nagrade. Ključno je da </a:t>
            </a:r>
            <a:r>
              <a:rPr err="1"/>
              <a:t>su</a:t>
            </a:r>
            <a:r>
              <a:t> pravila </a:t>
            </a:r>
            <a:r>
              <a:rPr err="1"/>
              <a:t>jedna</a:t>
            </a:r>
            <a:r>
              <a:t> za sva </a:t>
            </a:r>
            <a:r>
              <a:rPr err="1"/>
              <a:t>tržišta</a:t>
            </a:r>
            <a:r>
              <a:t> i </a:t>
            </a:r>
            <a:r>
              <a:rPr err="1"/>
              <a:t>sve</a:t>
            </a:r>
            <a:r>
              <a:t> kanale.</a:t>
            </a:r>
          </a:p>
          <a:p>
            <a:endParaRPr/>
          </a:p>
          <a:p>
            <a:r>
              <a:t>Drugi sloj je komunikacija i </a:t>
            </a:r>
            <a:r>
              <a:rPr err="1"/>
              <a:t>personalizacija</a:t>
            </a:r>
            <a:r>
              <a:t> – SAP Engagement Cloud. Tu </a:t>
            </a:r>
            <a:r>
              <a:rPr err="1"/>
              <a:t>nastaje</a:t>
            </a:r>
            <a:r>
              <a:t> ona </a:t>
            </a:r>
            <a:r>
              <a:rPr err="1"/>
              <a:t>poruka</a:t>
            </a:r>
            <a:r>
              <a:t> </a:t>
            </a:r>
            <a:r>
              <a:rPr err="1"/>
              <a:t>tjedan</a:t>
            </a:r>
            <a:r>
              <a:t> dana </a:t>
            </a:r>
            <a:r>
              <a:rPr err="1"/>
              <a:t>nakon</a:t>
            </a:r>
            <a:r>
              <a:t> </a:t>
            </a:r>
            <a:r>
              <a:rPr err="1"/>
              <a:t>kupnje</a:t>
            </a:r>
            <a:r>
              <a:t>: recept, virtualni </a:t>
            </a:r>
            <a:r>
              <a:rPr err="1"/>
              <a:t>ormar</a:t>
            </a:r>
            <a:r>
              <a:t>, </a:t>
            </a:r>
            <a:r>
              <a:rPr err="1"/>
              <a:t>ponuda</a:t>
            </a:r>
            <a:r>
              <a:t> </a:t>
            </a:r>
            <a:r>
              <a:rPr err="1"/>
              <a:t>vlasniku</a:t>
            </a:r>
            <a:r>
              <a:t>. Tu </a:t>
            </a:r>
            <a:r>
              <a:rPr err="1"/>
              <a:t>su</a:t>
            </a:r>
            <a:r>
              <a:t> kanali – e-pošta, push, SMS, web – i tu </a:t>
            </a:r>
            <a:r>
              <a:rPr err="1"/>
              <a:t>su</a:t>
            </a:r>
            <a:r>
              <a:t> segmenti i kontrolne skupine, o </a:t>
            </a:r>
            <a:r>
              <a:rPr err="1"/>
              <a:t>kojima</a:t>
            </a:r>
            <a:r>
              <a:t> </a:t>
            </a:r>
            <a:r>
              <a:rPr err="1"/>
              <a:t>ćemo</a:t>
            </a:r>
            <a:r>
              <a:t> govoriti na kraju.</a:t>
            </a:r>
          </a:p>
          <a:p>
            <a:endParaRPr/>
          </a:p>
          <a:p>
            <a:r>
              <a:rPr err="1"/>
              <a:t>Treći</a:t>
            </a:r>
            <a:r>
              <a:t> sloj </a:t>
            </a:r>
            <a:r>
              <a:rPr err="1"/>
              <a:t>su</a:t>
            </a:r>
            <a:r>
              <a:t> </a:t>
            </a:r>
            <a:r>
              <a:rPr err="1"/>
              <a:t>dodirne</a:t>
            </a:r>
            <a:r>
              <a:t> točke: blagajna, </a:t>
            </a:r>
            <a:r>
              <a:rPr err="1"/>
              <a:t>webshop</a:t>
            </a:r>
            <a:r>
              <a:t>, aplikacija, digitalni </a:t>
            </a:r>
            <a:r>
              <a:rPr err="1"/>
              <a:t>novčanik</a:t>
            </a:r>
            <a:r>
              <a:t>. </a:t>
            </a:r>
            <a:r>
              <a:rPr err="1"/>
              <a:t>Kupac</a:t>
            </a:r>
            <a:r>
              <a:t> </a:t>
            </a:r>
            <a:r>
              <a:rPr err="1"/>
              <a:t>skuplja</a:t>
            </a:r>
            <a:r>
              <a:t> i koristi bilo </a:t>
            </a:r>
            <a:r>
              <a:rPr err="1"/>
              <a:t>gdje</a:t>
            </a:r>
            <a:r>
              <a:t>, profil i </a:t>
            </a:r>
            <a:r>
              <a:rPr err="1"/>
              <a:t>povijest</a:t>
            </a:r>
            <a:r>
              <a:t> </a:t>
            </a:r>
            <a:r>
              <a:rPr err="1"/>
              <a:t>su</a:t>
            </a:r>
            <a:r>
              <a:t> </a:t>
            </a:r>
            <a:r>
              <a:rPr err="1"/>
              <a:t>jedni</a:t>
            </a:r>
            <a:r>
              <a:t>. Blagajna </a:t>
            </a:r>
            <a:r>
              <a:rPr err="1"/>
              <a:t>ostaje</a:t>
            </a:r>
            <a:r>
              <a:t> blagajna – to je važno za </a:t>
            </a:r>
            <a:r>
              <a:rPr err="1"/>
              <a:t>sve</a:t>
            </a:r>
            <a:r>
              <a:t> koji se boje </a:t>
            </a:r>
            <a:r>
              <a:rPr err="1"/>
              <a:t>velikog</a:t>
            </a:r>
            <a:r>
              <a:t> projekta na POS-u.</a:t>
            </a:r>
          </a:p>
          <a:p>
            <a:endParaRPr/>
          </a:p>
          <a:p>
            <a:r>
              <a:t>Jedan </a:t>
            </a:r>
            <a:r>
              <a:rPr err="1"/>
              <a:t>primjer</a:t>
            </a:r>
            <a:r>
              <a:t> iz naše prakse. U </a:t>
            </a:r>
            <a:r>
              <a:rPr err="1"/>
              <a:t>FrodXu</a:t>
            </a:r>
            <a:r>
              <a:t> upravo sada na </a:t>
            </a:r>
            <a:r>
              <a:rPr err="1"/>
              <a:t>odvojeni</a:t>
            </a:r>
            <a:r>
              <a:t> pogon selimo program </a:t>
            </a:r>
            <a:r>
              <a:rPr err="1"/>
              <a:t>vjernosti</a:t>
            </a:r>
            <a:r>
              <a:t> koji kod </a:t>
            </a:r>
            <a:r>
              <a:rPr err="1"/>
              <a:t>jednog</a:t>
            </a:r>
            <a:r>
              <a:t> trgovca radi na tri </a:t>
            </a:r>
            <a:r>
              <a:rPr err="1"/>
              <a:t>tržišta</a:t>
            </a:r>
            <a:r>
              <a:t>. </a:t>
            </a:r>
            <a:r>
              <a:rPr err="1"/>
              <a:t>Prije</a:t>
            </a:r>
            <a:r>
              <a:t> je svaka </a:t>
            </a:r>
            <a:r>
              <a:rPr err="1"/>
              <a:t>promjena</a:t>
            </a:r>
            <a:r>
              <a:t> pravila </a:t>
            </a:r>
            <a:r>
              <a:rPr err="1"/>
              <a:t>zahtijevala</a:t>
            </a:r>
            <a:r>
              <a:t> tri projekta – po </a:t>
            </a:r>
            <a:r>
              <a:rPr err="1"/>
              <a:t>jedan</a:t>
            </a:r>
            <a:r>
              <a:t> za </a:t>
            </a:r>
            <a:r>
              <a:rPr err="1"/>
              <a:t>svako</a:t>
            </a:r>
            <a:r>
              <a:t> </a:t>
            </a:r>
            <a:r>
              <a:rPr err="1"/>
              <a:t>tržište</a:t>
            </a:r>
            <a:r>
              <a:t> i njegov </a:t>
            </a:r>
            <a:r>
              <a:rPr err="1"/>
              <a:t>blagajnički</a:t>
            </a:r>
            <a:r>
              <a:t> </a:t>
            </a:r>
            <a:r>
              <a:rPr err="1"/>
              <a:t>sustav</a:t>
            </a:r>
            <a:r>
              <a:t>. </a:t>
            </a:r>
            <a:r>
              <a:rPr err="1"/>
              <a:t>Nakon</a:t>
            </a:r>
            <a:r>
              <a:t> </a:t>
            </a:r>
            <a:r>
              <a:rPr err="1"/>
              <a:t>selidbe</a:t>
            </a:r>
            <a:r>
              <a:t> bit </a:t>
            </a:r>
            <a:r>
              <a:rPr err="1"/>
              <a:t>će</a:t>
            </a:r>
            <a:r>
              <a:t> </a:t>
            </a:r>
            <a:r>
              <a:rPr err="1"/>
              <a:t>dovoljan</a:t>
            </a:r>
            <a:r>
              <a:t> </a:t>
            </a:r>
            <a:r>
              <a:rPr err="1"/>
              <a:t>jedan</a:t>
            </a:r>
            <a:r>
              <a:t>. To je arhitekturna </a:t>
            </a:r>
            <a:r>
              <a:rPr err="1"/>
              <a:t>odluka</a:t>
            </a:r>
            <a:r>
              <a:t> </a:t>
            </a:r>
            <a:r>
              <a:rPr err="1"/>
              <a:t>koja</a:t>
            </a:r>
            <a:r>
              <a:t> </a:t>
            </a:r>
            <a:r>
              <a:rPr err="1"/>
              <a:t>proizlazi</a:t>
            </a:r>
            <a:r>
              <a:t> iz </a:t>
            </a:r>
            <a:r>
              <a:rPr err="1"/>
              <a:t>broja</a:t>
            </a:r>
            <a:r>
              <a:t> </a:t>
            </a:r>
            <a:r>
              <a:rPr err="1"/>
              <a:t>tržišta</a:t>
            </a:r>
            <a:r>
              <a:t> i </a:t>
            </a:r>
            <a:r>
              <a:rPr err="1"/>
              <a:t>brzine</a:t>
            </a:r>
            <a:r>
              <a:t> </a:t>
            </a:r>
            <a:r>
              <a:rPr err="1"/>
              <a:t>promjena</a:t>
            </a:r>
            <a:r>
              <a:t>, ne iz </a:t>
            </a:r>
            <a:r>
              <a:rPr err="1"/>
              <a:t>uvjerenja</a:t>
            </a:r>
            <a:r>
              <a:t> da </a:t>
            </a:r>
            <a:r>
              <a:rPr err="1"/>
              <a:t>su</a:t>
            </a:r>
            <a:r>
              <a:t> blagajne </a:t>
            </a:r>
            <a:r>
              <a:rPr err="1"/>
              <a:t>loše</a:t>
            </a:r>
            <a:r>
              <a:t>.</a:t>
            </a:r>
          </a:p>
          <a:p>
            <a:endParaRPr/>
          </a:p>
          <a:p>
            <a:r>
              <a:t>I </a:t>
            </a:r>
            <a:r>
              <a:rPr err="1"/>
              <a:t>još</a:t>
            </a:r>
            <a:r>
              <a:t> </a:t>
            </a:r>
            <a:r>
              <a:rPr err="1"/>
              <a:t>jedna</a:t>
            </a:r>
            <a:r>
              <a:t> </a:t>
            </a:r>
            <a:r>
              <a:rPr err="1"/>
              <a:t>misao</a:t>
            </a:r>
            <a:r>
              <a:t>, po mom mišljenju </a:t>
            </a:r>
            <a:r>
              <a:rPr err="1"/>
              <a:t>najvažnija</a:t>
            </a:r>
            <a:r>
              <a:t> na </a:t>
            </a:r>
            <a:r>
              <a:rPr err="1"/>
              <a:t>ovom</a:t>
            </a:r>
            <a:r>
              <a:t> </a:t>
            </a:r>
            <a:r>
              <a:rPr err="1"/>
              <a:t>slajdu</a:t>
            </a:r>
            <a:r>
              <a:t>: </a:t>
            </a:r>
            <a:r>
              <a:rPr err="1"/>
              <a:t>pogreška</a:t>
            </a:r>
            <a:r>
              <a:t> je u </a:t>
            </a:r>
            <a:r>
              <a:rPr err="1"/>
              <a:t>redoslijedu</a:t>
            </a:r>
            <a:r>
              <a:t>. </a:t>
            </a:r>
            <a:r>
              <a:rPr err="1"/>
              <a:t>Tko</a:t>
            </a:r>
            <a:r>
              <a:t> počne pitanjem »koji modul kupujemo«, </a:t>
            </a:r>
            <a:r>
              <a:rPr err="1"/>
              <a:t>dobije</a:t>
            </a:r>
            <a:r>
              <a:t> pravila </a:t>
            </a:r>
            <a:r>
              <a:rPr err="1"/>
              <a:t>koja</a:t>
            </a:r>
            <a:r>
              <a:t> modul zna izvesti. </a:t>
            </a:r>
            <a:r>
              <a:rPr err="1"/>
              <a:t>Tko</a:t>
            </a:r>
            <a:r>
              <a:t> počne pitanjem »</a:t>
            </a:r>
            <a:r>
              <a:rPr err="1"/>
              <a:t>što</a:t>
            </a:r>
            <a:r>
              <a:t> </a:t>
            </a:r>
            <a:r>
              <a:rPr err="1"/>
              <a:t>ćemo</a:t>
            </a:r>
            <a:r>
              <a:t> kupcu </a:t>
            </a:r>
            <a:r>
              <a:rPr err="1"/>
              <a:t>reći</a:t>
            </a:r>
            <a:r>
              <a:t> </a:t>
            </a:r>
            <a:r>
              <a:rPr err="1"/>
              <a:t>tjedan</a:t>
            </a:r>
            <a:r>
              <a:t> dana </a:t>
            </a:r>
            <a:r>
              <a:rPr err="1"/>
              <a:t>nakon</a:t>
            </a:r>
            <a:r>
              <a:t> </a:t>
            </a:r>
            <a:r>
              <a:rPr err="1"/>
              <a:t>kupnje</a:t>
            </a:r>
            <a:r>
              <a:t> i kolika </a:t>
            </a:r>
            <a:r>
              <a:rPr err="1"/>
              <a:t>će</a:t>
            </a:r>
            <a:r>
              <a:t> biti naša premija«, </a:t>
            </a:r>
            <a:r>
              <a:rPr err="1"/>
              <a:t>dobije</a:t>
            </a:r>
            <a:r>
              <a:t> program koji je </a:t>
            </a:r>
            <a:r>
              <a:rPr err="1"/>
              <a:t>vrijedno</a:t>
            </a:r>
            <a:r>
              <a:t> </a:t>
            </a:r>
            <a:r>
              <a:rPr err="1"/>
              <a:t>mjeriti</a:t>
            </a:r>
            <a:r>
              <a: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~3 min]</a:t>
            </a:r>
          </a:p>
          <a:p>
            <a:endParaRPr/>
          </a:p>
          <a:p>
            <a:r>
              <a:t>Prije nego što idemo na novac, jedan slajd o tome gdje je granica. Jer ništa od onoga što sam upravo opisao nije besplatno ni samo po sebi dobro.</a:t>
            </a:r>
          </a:p>
          <a:p>
            <a:endParaRPr/>
          </a:p>
          <a:p>
            <a:r>
              <a:t>Kupnja kućanstva nije prehrana pojedinca. Recept iz petkove vrećice zato može biti jednostavno pogrešan – tikvice su bile za susjedu, feta za djecu. Iz košarice se zaključuje o zdravlju i vjeri. Europski odbor za zaštitu podataka među primjerima posebnih kategorija osobnih podataka izričito navodi kupnju određenih namirnica. I virtualni ormar zahtijeva jasnu svrhu, transparentnost i ograničenje opsega podataka. Konfekcijski broj povezan s prepoznatljivim članom osobni je podatak – iako u pravilu ne pripada posebnim kategorijama.</a:t>
            </a:r>
          </a:p>
          <a:p>
            <a:endParaRPr/>
          </a:p>
          <a:p>
            <a:r>
              <a:t>Što to znači za sustav odnosa? Tri stvari. Jasna svrha: kupac zna zašto prikupljamo i što dobiva u zamjenu. Transparentnost: kupac vidi što o njemu znamo – virtualni ormar je u tom smislu izvrstan jer je ujedno usluga i uvid. I ograničenje opsega: prikupljamo podatke za konkretno ponašanje koje želimo promijeniti, ne »za svaki slučaj«. To se lijepo uklapa s prethodnim slajdom – ako znate koje ponašanje program kupuje, znate i koje podatke trebate. Ostale ne.</a:t>
            </a:r>
          </a:p>
          <a:p>
            <a:endParaRPr/>
          </a:p>
          <a:p>
            <a:r>
              <a:t>Igorova rečenica koju vrijedi objesiti na zid: poruka koja kupcu pokaže da znate previše odnos ne gradi. Troši ga.</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sada na </a:t>
            </a:r>
            <a:r>
              <a:rPr err="1"/>
              <a:t>novac</a:t>
            </a:r>
            <a:r>
              <a:t>. </a:t>
            </a:r>
            <a:r>
              <a:rPr err="1"/>
              <a:t>Četvrti</a:t>
            </a:r>
            <a:r>
              <a:t> blok: kako </a:t>
            </a:r>
            <a:r>
              <a:rPr err="1"/>
              <a:t>nagrađivati</a:t>
            </a:r>
            <a:r>
              <a:t> da ne </a:t>
            </a:r>
            <a:r>
              <a:rPr err="1"/>
              <a:t>pojedemo</a:t>
            </a:r>
            <a:r>
              <a:t> </a:t>
            </a:r>
            <a:r>
              <a:rPr err="1"/>
              <a:t>vlastitu</a:t>
            </a:r>
            <a:r>
              <a:t> </a:t>
            </a:r>
            <a:r>
              <a:rPr err="1"/>
              <a:t>maržu</a:t>
            </a:r>
            <a:r>
              <a:t>. Počnimo </a:t>
            </a:r>
            <a:r>
              <a:rPr err="1"/>
              <a:t>studijom</a:t>
            </a:r>
            <a:r>
              <a:t> </a:t>
            </a:r>
            <a:r>
              <a:rPr err="1"/>
              <a:t>koja</a:t>
            </a:r>
            <a:r>
              <a:t> </a:t>
            </a:r>
            <a:r>
              <a:rPr err="1"/>
              <a:t>lijepo</a:t>
            </a:r>
            <a:r>
              <a:t> </a:t>
            </a:r>
            <a:r>
              <a:rPr err="1"/>
              <a:t>pokazuje</a:t>
            </a:r>
            <a:r>
              <a:t> da pitanje </a:t>
            </a:r>
            <a:r>
              <a:rPr err="1"/>
              <a:t>nije</a:t>
            </a:r>
            <a:r>
              <a:t> »popust </a:t>
            </a:r>
            <a:r>
              <a:rPr err="1"/>
              <a:t>ili</a:t>
            </a:r>
            <a:r>
              <a:t> ne popust«.</a:t>
            </a:r>
          </a:p>
          <a:p>
            <a:endParaRPr/>
          </a:p>
          <a:p>
            <a:r>
              <a:t>Gabel i Guhl </a:t>
            </a:r>
            <a:r>
              <a:rPr err="1"/>
              <a:t>su</a:t>
            </a:r>
            <a:r>
              <a:t> kod </a:t>
            </a:r>
            <a:r>
              <a:rPr err="1"/>
              <a:t>velikog</a:t>
            </a:r>
            <a:r>
              <a:t> </a:t>
            </a:r>
            <a:r>
              <a:rPr err="1"/>
              <a:t>njemačkog</a:t>
            </a:r>
            <a:r>
              <a:t> trgovca prehrambenim </a:t>
            </a:r>
            <a:r>
              <a:rPr err="1"/>
              <a:t>proizvodima</a:t>
            </a:r>
            <a:r>
              <a:t> </a:t>
            </a:r>
            <a:r>
              <a:rPr err="1"/>
              <a:t>usporedili</a:t>
            </a:r>
            <a:r>
              <a:t> dva instrumenta: </a:t>
            </a:r>
            <a:r>
              <a:rPr err="1"/>
              <a:t>bodove</a:t>
            </a:r>
            <a:r>
              <a:t> i individualno </a:t>
            </a:r>
            <a:r>
              <a:rPr err="1"/>
              <a:t>ciljane</a:t>
            </a:r>
            <a:r>
              <a:t> kupone. Rezultat na prvi pogled govori u korist </a:t>
            </a:r>
            <a:r>
              <a:rPr err="1"/>
              <a:t>bodova</a:t>
            </a:r>
            <a:r>
              <a:t>: </a:t>
            </a:r>
            <a:r>
              <a:rPr err="1"/>
              <a:t>iskorištena</a:t>
            </a:r>
            <a:r>
              <a:t> </a:t>
            </a:r>
            <a:r>
              <a:rPr err="1"/>
              <a:t>bodovna</a:t>
            </a:r>
            <a:r>
              <a:t> nagrada </a:t>
            </a:r>
            <a:r>
              <a:rPr err="1"/>
              <a:t>podiže</a:t>
            </a:r>
            <a:r>
              <a:t> </a:t>
            </a:r>
            <a:r>
              <a:rPr err="1"/>
              <a:t>vjerojatnost</a:t>
            </a:r>
            <a:r>
              <a:t> </a:t>
            </a:r>
            <a:r>
              <a:rPr err="1"/>
              <a:t>posjeta</a:t>
            </a:r>
            <a:r>
              <a:t> za pet </a:t>
            </a:r>
            <a:r>
              <a:rPr err="1"/>
              <a:t>postotnih</a:t>
            </a:r>
            <a:r>
              <a:t> </a:t>
            </a:r>
            <a:r>
              <a:rPr err="1"/>
              <a:t>bodova</a:t>
            </a:r>
            <a:r>
              <a:t>, kupon samo za 1,3. Ali </a:t>
            </a:r>
            <a:r>
              <a:rPr err="1"/>
              <a:t>pogledajte</a:t>
            </a:r>
            <a:r>
              <a:t> drugi red. Kupone kupci </a:t>
            </a:r>
            <a:r>
              <a:rPr err="1"/>
              <a:t>iskoriste</a:t>
            </a:r>
            <a:r>
              <a:t> na 18,5 </a:t>
            </a:r>
            <a:r>
              <a:rPr err="1"/>
              <a:t>posto</a:t>
            </a:r>
            <a:r>
              <a:t> </a:t>
            </a:r>
            <a:r>
              <a:rPr err="1"/>
              <a:t>posjeta</a:t>
            </a:r>
            <a:r>
              <a:t>. </a:t>
            </a:r>
            <a:r>
              <a:rPr err="1"/>
              <a:t>Bodove</a:t>
            </a:r>
            <a:r>
              <a:t> samo na 2,5 </a:t>
            </a:r>
            <a:r>
              <a:rPr err="1"/>
              <a:t>posto</a:t>
            </a:r>
            <a:r>
              <a:t>. Kupon je </a:t>
            </a:r>
            <a:r>
              <a:rPr err="1"/>
              <a:t>dakle</a:t>
            </a:r>
            <a:r>
              <a:t> </a:t>
            </a:r>
            <a:r>
              <a:rPr err="1"/>
              <a:t>puno</a:t>
            </a:r>
            <a:r>
              <a:t> </a:t>
            </a:r>
            <a:r>
              <a:rPr err="1"/>
              <a:t>češće</a:t>
            </a:r>
            <a:r>
              <a:t> </a:t>
            </a:r>
            <a:r>
              <a:rPr err="1"/>
              <a:t>uopće</a:t>
            </a:r>
            <a:r>
              <a:t> u igri. </a:t>
            </a:r>
            <a:r>
              <a:rPr err="1"/>
              <a:t>Zbog</a:t>
            </a:r>
            <a:r>
              <a:t> </a:t>
            </a:r>
            <a:r>
              <a:rPr err="1"/>
              <a:t>frekvencije</a:t>
            </a:r>
            <a:r>
              <a:t> i </a:t>
            </a:r>
            <a:r>
              <a:rPr err="1"/>
              <a:t>nižeg</a:t>
            </a:r>
            <a:r>
              <a:t> popusta kuponi </a:t>
            </a:r>
            <a:r>
              <a:rPr err="1"/>
              <a:t>su</a:t>
            </a:r>
            <a:r>
              <a:t> bili </a:t>
            </a:r>
            <a:r>
              <a:rPr err="1"/>
              <a:t>profitabilniji</a:t>
            </a:r>
            <a:r>
              <a:t>. </a:t>
            </a:r>
            <a:r>
              <a:rPr err="1"/>
              <a:t>Zaključak</a:t>
            </a:r>
            <a:r>
              <a:t> </a:t>
            </a:r>
            <a:r>
              <a:rPr err="1"/>
              <a:t>autora</a:t>
            </a:r>
            <a:r>
              <a:t> </a:t>
            </a:r>
            <a:r>
              <a:rPr err="1"/>
              <a:t>nije</a:t>
            </a:r>
            <a:r>
              <a:t> da </a:t>
            </a:r>
            <a:r>
              <a:rPr err="1"/>
              <a:t>su</a:t>
            </a:r>
            <a:r>
              <a:t> </a:t>
            </a:r>
            <a:r>
              <a:rPr err="1"/>
              <a:t>bodovi</a:t>
            </a:r>
            <a:r>
              <a:t> </a:t>
            </a:r>
            <a:r>
              <a:rPr err="1"/>
              <a:t>loši</a:t>
            </a:r>
            <a:r>
              <a:t> – </a:t>
            </a:r>
            <a:r>
              <a:rPr err="1"/>
              <a:t>zaključak</a:t>
            </a:r>
            <a:r>
              <a:t> je da se instrumenti </a:t>
            </a:r>
            <a:r>
              <a:rPr err="1"/>
              <a:t>nadopunjuju</a:t>
            </a:r>
            <a:r>
              <a:t>.</a:t>
            </a:r>
          </a:p>
          <a:p>
            <a:endParaRPr/>
          </a:p>
          <a:p>
            <a:r>
              <a:rPr err="1"/>
              <a:t>Što</a:t>
            </a:r>
            <a:r>
              <a:t> je za mene važno: </a:t>
            </a:r>
            <a:r>
              <a:rPr err="1"/>
              <a:t>ciljani</a:t>
            </a:r>
            <a:r>
              <a:t> kupon je </a:t>
            </a:r>
            <a:r>
              <a:rPr err="1"/>
              <a:t>personalizacija</a:t>
            </a:r>
            <a:r>
              <a:t>, a ne </a:t>
            </a:r>
            <a:r>
              <a:rPr err="1"/>
              <a:t>njezina</a:t>
            </a:r>
            <a:r>
              <a:t> </a:t>
            </a:r>
            <a:r>
              <a:rPr err="1"/>
              <a:t>suprotnost</a:t>
            </a:r>
            <a:r>
              <a:t>. Popust koji zna </a:t>
            </a:r>
            <a:r>
              <a:rPr err="1"/>
              <a:t>što</a:t>
            </a:r>
            <a:r>
              <a:t> kupujete i popust koji to ne zna </a:t>
            </a:r>
            <a:r>
              <a:rPr err="1"/>
              <a:t>imaju</a:t>
            </a:r>
            <a:r>
              <a:t> isto ime. Ekonomika </a:t>
            </a:r>
            <a:r>
              <a:rPr err="1"/>
              <a:t>im</a:t>
            </a:r>
            <a:r>
              <a:t> je </a:t>
            </a:r>
            <a:r>
              <a:rPr err="1"/>
              <a:t>posve</a:t>
            </a:r>
            <a:r>
              <a:t> </a:t>
            </a:r>
            <a:r>
              <a:rPr err="1"/>
              <a:t>različita</a:t>
            </a:r>
            <a:r>
              <a:t>. Prvi ide na </a:t>
            </a:r>
            <a:r>
              <a:rPr err="1"/>
              <a:t>sastojak</a:t>
            </a:r>
            <a:r>
              <a:t> koji </a:t>
            </a:r>
            <a:r>
              <a:rPr err="1"/>
              <a:t>nedostaje</a:t>
            </a:r>
            <a:r>
              <a:t> u receptu. Drugi ide </a:t>
            </a:r>
            <a:r>
              <a:rPr err="1"/>
              <a:t>svima</a:t>
            </a:r>
            <a:r>
              <a:t>, i onima koji bi kupili </a:t>
            </a:r>
            <a:r>
              <a:rPr err="1"/>
              <a:t>ionako</a:t>
            </a:r>
            <a:r>
              <a:t>.</a:t>
            </a:r>
          </a:p>
          <a:p>
            <a:endParaRPr/>
          </a:p>
          <a:p>
            <a:r>
              <a:t>To je odgovor na »</a:t>
            </a:r>
            <a:r>
              <a:rPr err="1"/>
              <a:t>neselektivan</a:t>
            </a:r>
            <a:r>
              <a:t>« iz uvodne teze. Ne </a:t>
            </a:r>
            <a:r>
              <a:rPr err="1"/>
              <a:t>ukidajte</a:t>
            </a:r>
            <a:r>
              <a:t> popust. Naučite ga kome ga daje.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sada pokazatelj za trgovca iz uvoda – i za </a:t>
            </a:r>
            <a:r>
              <a:rPr err="1"/>
              <a:t>svakoga</a:t>
            </a:r>
            <a:r>
              <a:t> od vas koji program </a:t>
            </a:r>
            <a:r>
              <a:rPr err="1"/>
              <a:t>već</a:t>
            </a:r>
            <a:r>
              <a:t> ima. Igor ga je </a:t>
            </a:r>
            <a:r>
              <a:rPr err="1"/>
              <a:t>nazvao</a:t>
            </a:r>
            <a:r>
              <a:t> premija </a:t>
            </a:r>
            <a:r>
              <a:rPr err="1"/>
              <a:t>vjernosti</a:t>
            </a:r>
            <a:r>
              <a:t>. Izračunavamo je </a:t>
            </a:r>
            <a:r>
              <a:rPr err="1"/>
              <a:t>kao</a:t>
            </a:r>
            <a:r>
              <a:t> </a:t>
            </a:r>
            <a:r>
              <a:rPr err="1"/>
              <a:t>razliku</a:t>
            </a:r>
            <a:r>
              <a:t> </a:t>
            </a:r>
            <a:r>
              <a:rPr err="1"/>
              <a:t>između</a:t>
            </a:r>
            <a:r>
              <a:t> </a:t>
            </a:r>
            <a:r>
              <a:rPr err="1"/>
              <a:t>ostvarene</a:t>
            </a:r>
            <a:r>
              <a:t> stope marže kod članova i </a:t>
            </a:r>
            <a:r>
              <a:rPr err="1"/>
              <a:t>ostvarene</a:t>
            </a:r>
            <a:r>
              <a:t> stope marže kod nečlanova – </a:t>
            </a:r>
            <a:r>
              <a:rPr err="1"/>
              <a:t>nakon</a:t>
            </a:r>
            <a:r>
              <a:t> </a:t>
            </a:r>
            <a:r>
              <a:rPr err="1"/>
              <a:t>svih</a:t>
            </a:r>
            <a:r>
              <a:t> popusta, </a:t>
            </a:r>
            <a:r>
              <a:rPr err="1"/>
              <a:t>iskorištenih</a:t>
            </a:r>
            <a:r>
              <a:t> </a:t>
            </a:r>
            <a:r>
              <a:rPr err="1"/>
              <a:t>bodova</a:t>
            </a:r>
            <a:r>
              <a:t> i </a:t>
            </a:r>
            <a:r>
              <a:rPr err="1"/>
              <a:t>troškova</a:t>
            </a:r>
            <a:r>
              <a:t> nagrada. Podatke ima svaki POS i svaki ERP. </a:t>
            </a:r>
            <a:r>
              <a:rPr err="1"/>
              <a:t>Osnovnu</a:t>
            </a:r>
            <a:r>
              <a:t> </a:t>
            </a:r>
            <a:r>
              <a:rPr err="1"/>
              <a:t>aproksimaciju</a:t>
            </a:r>
            <a:r>
              <a:t> izračunate u </a:t>
            </a:r>
            <a:r>
              <a:rPr err="1"/>
              <a:t>jednom</a:t>
            </a:r>
            <a:r>
              <a:t> </a:t>
            </a:r>
            <a:r>
              <a:rPr err="1"/>
              <a:t>poslijepodnevu</a:t>
            </a:r>
            <a:r>
              <a:t>. To </a:t>
            </a:r>
            <a:r>
              <a:rPr err="1"/>
              <a:t>nije</a:t>
            </a:r>
            <a:r>
              <a:t> projekt. To je </a:t>
            </a:r>
            <a:r>
              <a:rPr err="1"/>
              <a:t>jedan</a:t>
            </a:r>
            <a:r>
              <a:t> </a:t>
            </a:r>
            <a:r>
              <a:rPr err="1"/>
              <a:t>upit</a:t>
            </a:r>
            <a:r>
              <a:t> i </a:t>
            </a:r>
            <a:r>
              <a:rPr err="1"/>
              <a:t>jedna</a:t>
            </a:r>
            <a:r>
              <a:t> tablica.</a:t>
            </a:r>
          </a:p>
          <a:p>
            <a:endParaRPr/>
          </a:p>
          <a:p>
            <a:r>
              <a:rPr err="1"/>
              <a:t>Čitanje</a:t>
            </a:r>
            <a:r>
              <a:t> je </a:t>
            </a:r>
            <a:r>
              <a:rPr err="1"/>
              <a:t>neumoljivo</a:t>
            </a:r>
            <a:r>
              <a:t>. Pozitivna premija </a:t>
            </a:r>
            <a:r>
              <a:rPr err="1"/>
              <a:t>znači</a:t>
            </a:r>
            <a:r>
              <a:t> da članovi </a:t>
            </a:r>
            <a:r>
              <a:rPr err="1"/>
              <a:t>ostvaruju</a:t>
            </a:r>
            <a:r>
              <a:t> promet s </a:t>
            </a:r>
            <a:r>
              <a:rPr err="1"/>
              <a:t>povoljnijom</a:t>
            </a:r>
            <a:r>
              <a:t> </a:t>
            </a:r>
            <a:r>
              <a:rPr err="1"/>
              <a:t>maržom</a:t>
            </a:r>
            <a:r>
              <a:t>. Sama </a:t>
            </a:r>
            <a:r>
              <a:rPr err="1"/>
              <a:t>još</a:t>
            </a:r>
            <a:r>
              <a:t> ne kaže je li razlog </a:t>
            </a:r>
            <a:r>
              <a:rPr err="1"/>
              <a:t>spremnost</a:t>
            </a:r>
            <a:r>
              <a:t> </a:t>
            </a:r>
            <a:r>
              <a:rPr err="1"/>
              <a:t>platiti</a:t>
            </a:r>
            <a:r>
              <a:t> više, </a:t>
            </a:r>
            <a:r>
              <a:rPr err="1"/>
              <a:t>drugačija</a:t>
            </a:r>
            <a:r>
              <a:t> košarica </a:t>
            </a:r>
            <a:r>
              <a:rPr err="1"/>
              <a:t>ili</a:t>
            </a:r>
            <a:r>
              <a:t> </a:t>
            </a:r>
            <a:r>
              <a:rPr err="1"/>
              <a:t>učinak</a:t>
            </a:r>
            <a:r>
              <a:t> programa – ali je </a:t>
            </a:r>
            <a:r>
              <a:rPr err="1"/>
              <a:t>dobar</a:t>
            </a:r>
            <a:r>
              <a:t> znak. Premija oko nule </a:t>
            </a:r>
            <a:r>
              <a:rPr err="1"/>
              <a:t>znači</a:t>
            </a:r>
            <a:r>
              <a:t> da se program financira sam i </a:t>
            </a:r>
            <a:r>
              <a:rPr err="1"/>
              <a:t>vrijednost</a:t>
            </a:r>
            <a:r>
              <a:t> </a:t>
            </a:r>
            <a:r>
              <a:rPr err="1"/>
              <a:t>stvara</a:t>
            </a:r>
            <a:r>
              <a:t> u </a:t>
            </a:r>
            <a:r>
              <a:rPr err="1"/>
              <a:t>podacima</a:t>
            </a:r>
            <a:r>
              <a:t> i </a:t>
            </a:r>
            <a:r>
              <a:rPr err="1"/>
              <a:t>frekvenciji</a:t>
            </a:r>
            <a:r>
              <a:t>. I to može biti </a:t>
            </a:r>
            <a:r>
              <a:rPr err="1"/>
              <a:t>sasvim</a:t>
            </a:r>
            <a:r>
              <a:t> u redu, </a:t>
            </a:r>
            <a:r>
              <a:rPr err="1"/>
              <a:t>ako</a:t>
            </a:r>
            <a:r>
              <a:t> znate da je tako. Negativna premija pak je alarm s </a:t>
            </a:r>
            <a:r>
              <a:rPr err="1"/>
              <a:t>brojkom</a:t>
            </a:r>
            <a:r>
              <a:t>.</a:t>
            </a:r>
          </a:p>
          <a:p>
            <a:endParaRPr/>
          </a:p>
          <a:p>
            <a:r>
              <a:rPr err="1"/>
              <a:t>Uzmimo</a:t>
            </a:r>
            <a:r>
              <a:t> </a:t>
            </a:r>
            <a:r>
              <a:rPr err="1"/>
              <a:t>izmišljenog</a:t>
            </a:r>
            <a:r>
              <a:t> trgovca. </a:t>
            </a:r>
            <a:r>
              <a:rPr err="1"/>
              <a:t>Dvadeset</a:t>
            </a:r>
            <a:r>
              <a:t> </a:t>
            </a:r>
            <a:r>
              <a:rPr err="1"/>
              <a:t>milijuna</a:t>
            </a:r>
            <a:r>
              <a:t> </a:t>
            </a:r>
            <a:r>
              <a:rPr err="1"/>
              <a:t>eura</a:t>
            </a:r>
            <a:r>
              <a:t> prometa, </a:t>
            </a:r>
            <a:r>
              <a:rPr err="1"/>
              <a:t>šezdeset</a:t>
            </a:r>
            <a:r>
              <a:t> </a:t>
            </a:r>
            <a:r>
              <a:rPr err="1"/>
              <a:t>posto</a:t>
            </a:r>
            <a:r>
              <a:t> s članovima – </a:t>
            </a:r>
            <a:r>
              <a:rPr err="1"/>
              <a:t>dakle</a:t>
            </a:r>
            <a:r>
              <a:t> </a:t>
            </a:r>
            <a:r>
              <a:rPr err="1"/>
              <a:t>dvanaest</a:t>
            </a:r>
            <a:r>
              <a:t> </a:t>
            </a:r>
            <a:r>
              <a:rPr err="1"/>
              <a:t>milijuna</a:t>
            </a:r>
            <a:r>
              <a:t>. Nečlanovi mu na sto </a:t>
            </a:r>
            <a:r>
              <a:rPr err="1"/>
              <a:t>eura</a:t>
            </a:r>
            <a:r>
              <a:t> </a:t>
            </a:r>
            <a:r>
              <a:rPr err="1"/>
              <a:t>ostavljaju</a:t>
            </a:r>
            <a:r>
              <a:t> 42 </a:t>
            </a:r>
            <a:r>
              <a:rPr err="1"/>
              <a:t>eura</a:t>
            </a:r>
            <a:r>
              <a:t> marže. Članovi </a:t>
            </a:r>
            <a:r>
              <a:rPr err="1"/>
              <a:t>nakon</a:t>
            </a:r>
            <a:r>
              <a:t> </a:t>
            </a:r>
            <a:r>
              <a:rPr err="1"/>
              <a:t>svih</a:t>
            </a:r>
            <a:r>
              <a:t> </a:t>
            </a:r>
            <a:r>
              <a:rPr err="1"/>
              <a:t>pogodnosti</a:t>
            </a:r>
            <a:r>
              <a:t> 38. Premija je minus </a:t>
            </a:r>
            <a:r>
              <a:rPr err="1"/>
              <a:t>četiri</a:t>
            </a:r>
            <a:r>
              <a:t> </a:t>
            </a:r>
            <a:r>
              <a:rPr err="1"/>
              <a:t>postotna</a:t>
            </a:r>
            <a:r>
              <a:t> boda. Razlika: </a:t>
            </a:r>
            <a:r>
              <a:rPr err="1"/>
              <a:t>dvanaest</a:t>
            </a:r>
            <a:r>
              <a:t> </a:t>
            </a:r>
            <a:r>
              <a:rPr err="1"/>
              <a:t>milijuna</a:t>
            </a:r>
            <a:r>
              <a:t> puta 0,04 je 480.000 </a:t>
            </a:r>
            <a:r>
              <a:rPr err="1"/>
              <a:t>eura</a:t>
            </a:r>
            <a:r>
              <a:t> </a:t>
            </a:r>
            <a:r>
              <a:rPr err="1"/>
              <a:t>godišnje</a:t>
            </a:r>
            <a:r>
              <a:t>, </a:t>
            </a:r>
            <a:r>
              <a:rPr err="1"/>
              <a:t>mjereno</a:t>
            </a:r>
            <a:r>
              <a:t> </a:t>
            </a:r>
            <a:r>
              <a:rPr err="1"/>
              <a:t>uz</a:t>
            </a:r>
            <a:r>
              <a:t> </a:t>
            </a:r>
            <a:r>
              <a:rPr err="1"/>
              <a:t>hipotetsku</a:t>
            </a:r>
            <a:r>
              <a:t> </a:t>
            </a:r>
            <a:r>
              <a:rPr err="1"/>
              <a:t>maržu</a:t>
            </a:r>
            <a:r>
              <a:t> nečlanova.</a:t>
            </a:r>
          </a:p>
          <a:p>
            <a:endParaRPr/>
          </a:p>
          <a:p>
            <a:r>
              <a:t>Pozor, to </a:t>
            </a:r>
            <a:r>
              <a:rPr err="1"/>
              <a:t>još</a:t>
            </a:r>
            <a:r>
              <a:t> </a:t>
            </a:r>
            <a:r>
              <a:rPr err="1"/>
              <a:t>nije</a:t>
            </a:r>
            <a:r>
              <a:t> </a:t>
            </a:r>
            <a:r>
              <a:rPr err="1"/>
              <a:t>trošak</a:t>
            </a:r>
            <a:r>
              <a:t> programa – bez njega </a:t>
            </a:r>
            <a:r>
              <a:rPr err="1"/>
              <a:t>dijela</a:t>
            </a:r>
            <a:r>
              <a:t> prometa </a:t>
            </a:r>
            <a:r>
              <a:rPr err="1"/>
              <a:t>možda</a:t>
            </a:r>
            <a:r>
              <a:t> </a:t>
            </a:r>
            <a:r>
              <a:rPr err="1"/>
              <a:t>uopće</a:t>
            </a:r>
            <a:r>
              <a:t> ne bi bilo. Ali je </a:t>
            </a:r>
            <a:r>
              <a:rPr err="1"/>
              <a:t>dovoljno</a:t>
            </a:r>
            <a:r>
              <a:t> velik alarm da </a:t>
            </a:r>
            <a:r>
              <a:rPr err="1"/>
              <a:t>inkrementalni</a:t>
            </a:r>
            <a:r>
              <a:t> </a:t>
            </a:r>
            <a:r>
              <a:rPr err="1"/>
              <a:t>učinak</a:t>
            </a:r>
            <a:r>
              <a:t> </a:t>
            </a:r>
            <a:r>
              <a:rPr err="1"/>
              <a:t>izmjerite</a:t>
            </a:r>
            <a:r>
              <a:t> </a:t>
            </a:r>
            <a:r>
              <a:rPr err="1"/>
              <a:t>kontrolnom</a:t>
            </a:r>
            <a:r>
              <a:t> </a:t>
            </a:r>
            <a:r>
              <a:rPr err="1"/>
              <a:t>skupinom</a:t>
            </a:r>
            <a:r>
              <a:t>. Premija je </a:t>
            </a:r>
            <a:r>
              <a:rPr err="1"/>
              <a:t>dakle</a:t>
            </a:r>
            <a:r>
              <a:t> </a:t>
            </a:r>
            <a:r>
              <a:rPr err="1"/>
              <a:t>dijagnostika</a:t>
            </a:r>
            <a:r>
              <a:t>, ne dokaz.</a:t>
            </a:r>
          </a:p>
          <a:p>
            <a:endParaRPr/>
          </a:p>
          <a:p>
            <a:r>
              <a:t>Isto </a:t>
            </a:r>
            <a:r>
              <a:rPr err="1"/>
              <a:t>vrijedi</a:t>
            </a:r>
            <a:r>
              <a:t> za </a:t>
            </a:r>
            <a:r>
              <a:rPr err="1"/>
              <a:t>životnu</a:t>
            </a:r>
            <a:r>
              <a:t> </a:t>
            </a:r>
            <a:r>
              <a:rPr err="1"/>
              <a:t>vrijednost</a:t>
            </a:r>
            <a:r>
              <a:t> </a:t>
            </a:r>
            <a:r>
              <a:rPr err="1"/>
              <a:t>klijenta</a:t>
            </a:r>
            <a:r>
              <a:t>, </a:t>
            </a:r>
            <a:r>
              <a:rPr err="1"/>
              <a:t>koju</a:t>
            </a:r>
            <a:r>
              <a:t> mnogi od vas prate. LTV </a:t>
            </a:r>
            <a:r>
              <a:rPr err="1"/>
              <a:t>zbrojen</a:t>
            </a:r>
            <a:r>
              <a:t> iz prometa je pohvala. </a:t>
            </a:r>
            <a:r>
              <a:rPr err="1"/>
              <a:t>Zbrojen</a:t>
            </a:r>
            <a:r>
              <a:t> iz marže je </a:t>
            </a:r>
            <a:r>
              <a:rPr err="1"/>
              <a:t>podatak</a:t>
            </a:r>
            <a:r>
              <a:t>. </a:t>
            </a:r>
            <a:r>
              <a:rPr err="1"/>
              <a:t>Najaktivniji</a:t>
            </a:r>
            <a:r>
              <a:t> članovi </a:t>
            </a:r>
            <a:r>
              <a:rPr err="1"/>
              <a:t>naime</a:t>
            </a:r>
            <a:r>
              <a:t> često </a:t>
            </a:r>
            <a:r>
              <a:rPr err="1"/>
              <a:t>su</a:t>
            </a:r>
            <a:r>
              <a:t> samo </a:t>
            </a:r>
            <a:r>
              <a:rPr err="1"/>
              <a:t>najbolji</a:t>
            </a:r>
            <a:r>
              <a:t> </a:t>
            </a:r>
            <a:r>
              <a:rPr err="1"/>
              <a:t>računovođe</a:t>
            </a:r>
            <a:r>
              <a:t> </a:t>
            </a:r>
            <a:r>
              <a:rPr err="1"/>
              <a:t>vlastitih</a:t>
            </a:r>
            <a:r>
              <a:t> </a:t>
            </a:r>
            <a:r>
              <a:rPr err="1"/>
              <a:t>pogodnosti</a:t>
            </a:r>
            <a:r>
              <a:t>. Tada program </a:t>
            </a:r>
            <a:r>
              <a:rPr err="1"/>
              <a:t>nije</a:t>
            </a:r>
            <a:r>
              <a:t> </a:t>
            </a:r>
            <a:r>
              <a:rPr err="1"/>
              <a:t>izgradio</a:t>
            </a:r>
            <a:r>
              <a:t> </a:t>
            </a:r>
            <a:r>
              <a:rPr err="1"/>
              <a:t>vjernost</a:t>
            </a:r>
            <a:r>
              <a:t>, nego </a:t>
            </a:r>
            <a:r>
              <a:rPr err="1"/>
              <a:t>pretplatu</a:t>
            </a:r>
            <a:r>
              <a:t> na popust.</a:t>
            </a:r>
          </a:p>
          <a:p>
            <a:endParaRPr/>
          </a:p>
          <a:p>
            <a:r>
              <a:rPr err="1"/>
              <a:t>Konkretan</a:t>
            </a:r>
            <a:r>
              <a:t> </a:t>
            </a:r>
            <a:r>
              <a:rPr err="1"/>
              <a:t>zadatak</a:t>
            </a:r>
            <a:r>
              <a:t> za sutra: </a:t>
            </a:r>
            <a:r>
              <a:rPr err="1"/>
              <a:t>uzmite</a:t>
            </a:r>
            <a:r>
              <a:t> zadnjih </a:t>
            </a:r>
            <a:r>
              <a:rPr err="1"/>
              <a:t>dvanaest</a:t>
            </a:r>
            <a:r>
              <a:t> </a:t>
            </a:r>
            <a:r>
              <a:rPr err="1"/>
              <a:t>mjeseci</a:t>
            </a:r>
            <a:r>
              <a:t>, razdvojite članove i nečlanove, izračunajte </a:t>
            </a:r>
            <a:r>
              <a:rPr err="1"/>
              <a:t>ostvarenu</a:t>
            </a:r>
            <a:r>
              <a:t> </a:t>
            </a:r>
            <a:r>
              <a:rPr err="1"/>
              <a:t>maržu</a:t>
            </a:r>
            <a:r>
              <a:t> </a:t>
            </a:r>
            <a:r>
              <a:rPr err="1"/>
              <a:t>nakon</a:t>
            </a:r>
            <a:r>
              <a:t> </a:t>
            </a:r>
            <a:r>
              <a:rPr err="1"/>
              <a:t>svih</a:t>
            </a:r>
            <a:r>
              <a:t> </a:t>
            </a:r>
            <a:r>
              <a:rPr err="1"/>
              <a:t>pogodnosti</a:t>
            </a:r>
            <a:r>
              <a:t>. </a:t>
            </a:r>
            <a:r>
              <a:rPr err="1"/>
              <a:t>Jedna</a:t>
            </a:r>
            <a:r>
              <a:t> </a:t>
            </a:r>
            <a:r>
              <a:rPr err="1"/>
              <a:t>brojka</a:t>
            </a:r>
            <a:r>
              <a:t>. Ako </a:t>
            </a:r>
            <a:r>
              <a:rPr err="1"/>
              <a:t>bude</a:t>
            </a:r>
            <a:r>
              <a:t> negativna, današnji zadnji blok </a:t>
            </a:r>
            <a:r>
              <a:rPr err="1"/>
              <a:t>reći</a:t>
            </a:r>
            <a:r>
              <a:t> </a:t>
            </a:r>
            <a:r>
              <a:rPr err="1"/>
              <a:t>će</a:t>
            </a:r>
            <a:r>
              <a:t> vam </a:t>
            </a:r>
            <a:r>
              <a:rPr err="1"/>
              <a:t>što</a:t>
            </a:r>
            <a:r>
              <a:t> s </a:t>
            </a:r>
            <a:r>
              <a:rPr err="1"/>
              <a:t>njom</a:t>
            </a:r>
            <a:r>
              <a: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Još </a:t>
            </a:r>
            <a:r>
              <a:rPr err="1"/>
              <a:t>jedna</a:t>
            </a:r>
            <a:r>
              <a:t> </a:t>
            </a:r>
            <a:r>
              <a:rPr err="1"/>
              <a:t>računica</a:t>
            </a:r>
            <a:r>
              <a:t> </a:t>
            </a:r>
            <a:r>
              <a:rPr err="1"/>
              <a:t>prije</a:t>
            </a:r>
            <a:r>
              <a:t> nego </a:t>
            </a:r>
            <a:r>
              <a:rPr err="1"/>
              <a:t>što</a:t>
            </a:r>
            <a:r>
              <a:t> predam Andreju. Ona </a:t>
            </a:r>
            <a:r>
              <a:rPr err="1"/>
              <a:t>odgovara</a:t>
            </a:r>
            <a:r>
              <a:t> na pitanje koliko program </a:t>
            </a:r>
            <a:r>
              <a:rPr err="1"/>
              <a:t>uopće</a:t>
            </a:r>
            <a:r>
              <a:t> mora </a:t>
            </a:r>
            <a:r>
              <a:rPr err="1"/>
              <a:t>donijeti</a:t>
            </a:r>
            <a:r>
              <a:t> da se </a:t>
            </a:r>
            <a:r>
              <a:rPr err="1"/>
              <a:t>isplati</a:t>
            </a:r>
            <a:r>
              <a:t> – i napravite je </a:t>
            </a:r>
            <a:r>
              <a:rPr err="1"/>
              <a:t>prije</a:t>
            </a:r>
            <a:r>
              <a:t> </a:t>
            </a:r>
            <a:r>
              <a:rPr err="1"/>
              <a:t>prvog</a:t>
            </a:r>
            <a:r>
              <a:t> pravila, ne </a:t>
            </a:r>
            <a:r>
              <a:rPr err="1"/>
              <a:t>nakon</a:t>
            </a:r>
            <a:r>
              <a:t> prve </a:t>
            </a:r>
            <a:r>
              <a:rPr err="1"/>
              <a:t>godine</a:t>
            </a:r>
            <a:r>
              <a:t>.</a:t>
            </a:r>
          </a:p>
          <a:p>
            <a:endParaRPr/>
          </a:p>
          <a:p>
            <a:r>
              <a:t>Recimo: deset </a:t>
            </a:r>
            <a:r>
              <a:rPr err="1"/>
              <a:t>milijuna</a:t>
            </a:r>
            <a:r>
              <a:t> </a:t>
            </a:r>
            <a:r>
              <a:rPr err="1"/>
              <a:t>eura</a:t>
            </a:r>
            <a:r>
              <a:t> prodaje, članovi </a:t>
            </a:r>
            <a:r>
              <a:rPr err="1"/>
              <a:t>ostvaruju</a:t>
            </a:r>
            <a:r>
              <a:t> šest </a:t>
            </a:r>
            <a:r>
              <a:rPr err="1"/>
              <a:t>milijuna</a:t>
            </a:r>
            <a:r>
              <a:t>. </a:t>
            </a:r>
            <a:r>
              <a:rPr err="1"/>
              <a:t>Bodovi</a:t>
            </a:r>
            <a:r>
              <a:t> </a:t>
            </a:r>
            <a:r>
              <a:rPr err="1"/>
              <a:t>koštaju</a:t>
            </a:r>
            <a:r>
              <a:t> dva </a:t>
            </a:r>
            <a:r>
              <a:rPr err="1"/>
              <a:t>posto</a:t>
            </a:r>
            <a:r>
              <a:t> te prodaje, </a:t>
            </a:r>
            <a:r>
              <a:rPr err="1"/>
              <a:t>dakle</a:t>
            </a:r>
            <a:r>
              <a:t> 120.000 </a:t>
            </a:r>
            <a:r>
              <a:rPr err="1"/>
              <a:t>eura</a:t>
            </a:r>
            <a:r>
              <a:t>. Rad programa – platforma, ljudi, komunikacija – </a:t>
            </a:r>
            <a:r>
              <a:rPr err="1"/>
              <a:t>još</a:t>
            </a:r>
            <a:r>
              <a:t> 60.000. Program </a:t>
            </a:r>
            <a:r>
              <a:rPr err="1"/>
              <a:t>košta</a:t>
            </a:r>
            <a:r>
              <a:t> 180.000 </a:t>
            </a:r>
            <a:r>
              <a:rPr err="1"/>
              <a:t>eura</a:t>
            </a:r>
            <a:r>
              <a:t> </a:t>
            </a:r>
            <a:r>
              <a:rPr err="1"/>
              <a:t>godišnje</a:t>
            </a:r>
            <a:r>
              <a:t>. Uz </a:t>
            </a:r>
            <a:r>
              <a:rPr err="1"/>
              <a:t>četrdesetpostotnu</a:t>
            </a:r>
            <a:r>
              <a:t> </a:t>
            </a:r>
            <a:r>
              <a:rPr err="1"/>
              <a:t>kontribucijsku</a:t>
            </a:r>
            <a:r>
              <a:t> </a:t>
            </a:r>
            <a:r>
              <a:rPr err="1"/>
              <a:t>maržu</a:t>
            </a:r>
            <a:r>
              <a:t> mora </a:t>
            </a:r>
            <a:r>
              <a:rPr err="1"/>
              <a:t>donijeti</a:t>
            </a:r>
            <a:r>
              <a:t> oko 450.000 </a:t>
            </a:r>
            <a:r>
              <a:rPr err="1"/>
              <a:t>eura</a:t>
            </a:r>
            <a:r>
              <a:t> prodaje </a:t>
            </a:r>
            <a:r>
              <a:rPr err="1"/>
              <a:t>koje</a:t>
            </a:r>
            <a:r>
              <a:t> bez njega ne bi bilo. </a:t>
            </a:r>
            <a:r>
              <a:rPr err="1"/>
              <a:t>Zapravo</a:t>
            </a:r>
            <a:r>
              <a:t> </a:t>
            </a:r>
            <a:r>
              <a:rPr err="1"/>
              <a:t>nešto</a:t>
            </a:r>
            <a:r>
              <a:t> više, </a:t>
            </a:r>
            <a:r>
              <a:rPr err="1"/>
              <a:t>jer</a:t>
            </a:r>
            <a:r>
              <a:t> i dodatna prodaja </a:t>
            </a:r>
            <a:r>
              <a:rPr err="1"/>
              <a:t>stvara</a:t>
            </a:r>
            <a:r>
              <a:t> </a:t>
            </a:r>
            <a:r>
              <a:rPr err="1"/>
              <a:t>troškove</a:t>
            </a:r>
            <a:r>
              <a:t> </a:t>
            </a:r>
            <a:r>
              <a:rPr err="1"/>
              <a:t>bodova</a:t>
            </a:r>
            <a:r>
              <a:t>. To je </a:t>
            </a:r>
            <a:r>
              <a:rPr err="1"/>
              <a:t>nepunih</a:t>
            </a:r>
            <a:r>
              <a:t> osam </a:t>
            </a:r>
            <a:r>
              <a:rPr err="1"/>
              <a:t>posto</a:t>
            </a:r>
            <a:r>
              <a:t> više nego </a:t>
            </a:r>
            <a:r>
              <a:rPr err="1"/>
              <a:t>što</a:t>
            </a:r>
            <a:r>
              <a:t> bi isti ljudi kupili bez programa.</a:t>
            </a:r>
          </a:p>
          <a:p>
            <a:endParaRPr/>
          </a:p>
          <a:p>
            <a:r>
              <a:t>Pozor na </a:t>
            </a:r>
            <a:r>
              <a:rPr err="1"/>
              <a:t>formulaciju</a:t>
            </a:r>
            <a:r>
              <a:t>: ne osam </a:t>
            </a:r>
            <a:r>
              <a:rPr err="1"/>
              <a:t>posto</a:t>
            </a:r>
            <a:r>
              <a:t> više prodaje članovima. Tu </a:t>
            </a:r>
            <a:r>
              <a:rPr err="1"/>
              <a:t>brojku</a:t>
            </a:r>
            <a:r>
              <a:t> </a:t>
            </a:r>
            <a:r>
              <a:rPr err="1"/>
              <a:t>postižete</a:t>
            </a:r>
            <a:r>
              <a:t> </a:t>
            </a:r>
            <a:r>
              <a:rPr err="1"/>
              <a:t>već</a:t>
            </a:r>
            <a:r>
              <a:t> time da se </a:t>
            </a:r>
            <a:r>
              <a:rPr err="1"/>
              <a:t>upišu</a:t>
            </a:r>
            <a:r>
              <a:t> oni koji </a:t>
            </a:r>
            <a:r>
              <a:rPr err="1"/>
              <a:t>već</a:t>
            </a:r>
            <a:r>
              <a:t> </a:t>
            </a:r>
            <a:r>
              <a:rPr err="1"/>
              <a:t>kupuju</a:t>
            </a:r>
            <a:r>
              <a:t> – to je </a:t>
            </a:r>
            <a:r>
              <a:rPr err="1"/>
              <a:t>samoselekcija</a:t>
            </a:r>
            <a:r>
              <a:t> s </a:t>
            </a:r>
            <a:r>
              <a:rPr err="1"/>
              <a:t>petog</a:t>
            </a:r>
            <a:r>
              <a:t> </a:t>
            </a:r>
            <a:r>
              <a:rPr err="1"/>
              <a:t>slajda</a:t>
            </a:r>
            <a:r>
              <a:t>. Osam </a:t>
            </a:r>
            <a:r>
              <a:rPr err="1"/>
              <a:t>posto</a:t>
            </a:r>
            <a:r>
              <a:t> više nego </a:t>
            </a:r>
            <a:r>
              <a:rPr err="1"/>
              <a:t>što</a:t>
            </a:r>
            <a:r>
              <a:t> bi isti ljudi kupili bez programa. To je </a:t>
            </a:r>
            <a:r>
              <a:rPr err="1"/>
              <a:t>inkrementalnost</a:t>
            </a:r>
            <a:r>
              <a:t>.</a:t>
            </a:r>
          </a:p>
          <a:p>
            <a:endParaRPr/>
          </a:p>
          <a:p>
            <a:r>
              <a:t>Kako to </a:t>
            </a:r>
            <a:r>
              <a:rPr err="1"/>
              <a:t>postići</a:t>
            </a:r>
            <a:r>
              <a:t> a da ne </a:t>
            </a:r>
            <a:r>
              <a:rPr err="1"/>
              <a:t>pojedemo</a:t>
            </a:r>
            <a:r>
              <a:t> </a:t>
            </a:r>
            <a:r>
              <a:rPr err="1"/>
              <a:t>maržu</a:t>
            </a:r>
            <a:r>
              <a:t>? Tri načela, </a:t>
            </a:r>
            <a:r>
              <a:rPr err="1"/>
              <a:t>koja</a:t>
            </a:r>
            <a:r>
              <a:t> </a:t>
            </a:r>
            <a:r>
              <a:rPr err="1"/>
              <a:t>su</a:t>
            </a:r>
            <a:r>
              <a:t> </a:t>
            </a:r>
            <a:r>
              <a:rPr err="1"/>
              <a:t>ujedno</a:t>
            </a:r>
            <a:r>
              <a:t> </a:t>
            </a:r>
            <a:r>
              <a:rPr err="1"/>
              <a:t>sažetak</a:t>
            </a:r>
            <a:r>
              <a:t> </a:t>
            </a:r>
            <a:r>
              <a:rPr err="1"/>
              <a:t>onoga</a:t>
            </a:r>
            <a:r>
              <a:t> </a:t>
            </a:r>
            <a:r>
              <a:rPr err="1"/>
              <a:t>što</a:t>
            </a:r>
            <a:r>
              <a:t> smo </a:t>
            </a:r>
            <a:r>
              <a:rPr err="1"/>
              <a:t>već</a:t>
            </a:r>
            <a:r>
              <a:t> </a:t>
            </a:r>
            <a:r>
              <a:rPr err="1"/>
              <a:t>čuli</a:t>
            </a:r>
            <a:r>
              <a:t>.</a:t>
            </a:r>
          </a:p>
          <a:p>
            <a:endParaRPr/>
          </a:p>
          <a:p>
            <a:r>
              <a:t>Prvo: nagradi ponašanje, ne </a:t>
            </a:r>
            <a:r>
              <a:rPr err="1"/>
              <a:t>kupnju</a:t>
            </a:r>
            <a:r>
              <a:t>. </a:t>
            </a:r>
            <a:r>
              <a:rPr err="1"/>
              <a:t>Ispunjen</a:t>
            </a:r>
            <a:r>
              <a:t> profil, </a:t>
            </a:r>
            <a:r>
              <a:rPr err="1"/>
              <a:t>ocjena</a:t>
            </a:r>
            <a:r>
              <a:t> proizvoda, dodani recept, prva </a:t>
            </a:r>
            <a:r>
              <a:rPr err="1"/>
              <a:t>kupnja</a:t>
            </a:r>
            <a:r>
              <a:t> u </a:t>
            </a:r>
            <a:r>
              <a:rPr err="1"/>
              <a:t>drugoj</a:t>
            </a:r>
            <a:r>
              <a:t> kategoriji, </a:t>
            </a:r>
            <a:r>
              <a:rPr err="1"/>
              <a:t>skenirani</a:t>
            </a:r>
            <a:r>
              <a:t> proizvod kod </a:t>
            </a:r>
            <a:r>
              <a:rPr err="1"/>
              <a:t>kuće</a:t>
            </a:r>
            <a:r>
              <a:t>. To </a:t>
            </a:r>
            <a:r>
              <a:rPr err="1"/>
              <a:t>su</a:t>
            </a:r>
            <a:r>
              <a:t> ponašanja </a:t>
            </a:r>
            <a:r>
              <a:rPr err="1"/>
              <a:t>koja</a:t>
            </a:r>
            <a:r>
              <a:t> grade podatke i </a:t>
            </a:r>
            <a:r>
              <a:rPr err="1"/>
              <a:t>naviku</a:t>
            </a:r>
            <a:r>
              <a:t>, a </a:t>
            </a:r>
            <a:r>
              <a:rPr err="1"/>
              <a:t>koštaju</a:t>
            </a:r>
            <a:r>
              <a:t> malo. </a:t>
            </a:r>
            <a:r>
              <a:rPr err="1"/>
              <a:t>Prošle</a:t>
            </a:r>
            <a:r>
              <a:t> </a:t>
            </a:r>
            <a:r>
              <a:rPr err="1"/>
              <a:t>godine</a:t>
            </a:r>
            <a:r>
              <a:t> smo na </a:t>
            </a:r>
            <a:r>
              <a:rPr err="1"/>
              <a:t>ovom</a:t>
            </a:r>
            <a:r>
              <a:t> </a:t>
            </a:r>
            <a:r>
              <a:rPr err="1"/>
              <a:t>mjestu</a:t>
            </a:r>
            <a:r>
              <a:t> </a:t>
            </a:r>
            <a:r>
              <a:rPr err="1"/>
              <a:t>detaljno</a:t>
            </a:r>
            <a:r>
              <a:t> govorili o </a:t>
            </a:r>
            <a:r>
              <a:rPr err="1"/>
              <a:t>ponašanjima</a:t>
            </a:r>
            <a:r>
              <a:t> po fazama – to načelo </a:t>
            </a:r>
            <a:r>
              <a:rPr err="1"/>
              <a:t>ostaje</a:t>
            </a:r>
            <a:r>
              <a:t>.</a:t>
            </a:r>
          </a:p>
          <a:p>
            <a:endParaRPr/>
          </a:p>
          <a:p>
            <a:r>
              <a:t>Drugo: prepoznavanje i doživljaj </a:t>
            </a:r>
            <a:r>
              <a:rPr err="1"/>
              <a:t>prije</a:t>
            </a:r>
            <a:r>
              <a:t> </a:t>
            </a:r>
            <a:r>
              <a:rPr err="1"/>
              <a:t>postotaka</a:t>
            </a:r>
            <a:r>
              <a:t>. Rani </a:t>
            </a:r>
            <a:r>
              <a:rPr err="1"/>
              <a:t>pristup</a:t>
            </a:r>
            <a:r>
              <a:t> kolekciji, kasni </a:t>
            </a:r>
            <a:r>
              <a:rPr err="1"/>
              <a:t>odjavak</a:t>
            </a:r>
            <a:r>
              <a:t>, </a:t>
            </a:r>
            <a:r>
              <a:rPr err="1"/>
              <a:t>savjet</a:t>
            </a:r>
            <a:r>
              <a:t> za styling, poziv na </a:t>
            </a:r>
            <a:r>
              <a:rPr err="1"/>
              <a:t>događaj</a:t>
            </a:r>
            <a:r>
              <a:t>. </a:t>
            </a:r>
            <a:r>
              <a:rPr err="1"/>
              <a:t>Percipirana</a:t>
            </a:r>
            <a:r>
              <a:t> </a:t>
            </a:r>
            <a:r>
              <a:rPr err="1"/>
              <a:t>vrijednost</a:t>
            </a:r>
            <a:r>
              <a:t> raste, </a:t>
            </a:r>
            <a:r>
              <a:rPr err="1"/>
              <a:t>trošak</a:t>
            </a:r>
            <a:r>
              <a:t> po komadu ne. Marriott i Bank of America rade upravo to.</a:t>
            </a:r>
          </a:p>
          <a:p>
            <a:endParaRPr/>
          </a:p>
          <a:p>
            <a:r>
              <a:rPr err="1"/>
              <a:t>Treće</a:t>
            </a:r>
            <a:r>
              <a:t>: </a:t>
            </a:r>
            <a:r>
              <a:rPr err="1"/>
              <a:t>ciljano</a:t>
            </a:r>
            <a:r>
              <a:t> </a:t>
            </a:r>
            <a:r>
              <a:rPr err="1"/>
              <a:t>umjesto</a:t>
            </a:r>
            <a:r>
              <a:t> </a:t>
            </a:r>
            <a:r>
              <a:rPr err="1"/>
              <a:t>općeg</a:t>
            </a:r>
            <a:r>
              <a:t>. Kupon koji zna </a:t>
            </a:r>
            <a:r>
              <a:rPr err="1"/>
              <a:t>što</a:t>
            </a:r>
            <a:r>
              <a:t> kupujete. I energija programa </a:t>
            </a:r>
            <a:r>
              <a:rPr err="1"/>
              <a:t>usmjerena</a:t>
            </a:r>
            <a:r>
              <a:t> prema </a:t>
            </a:r>
            <a:r>
              <a:rPr err="1"/>
              <a:t>lakim</a:t>
            </a:r>
            <a:r>
              <a:t> i </a:t>
            </a:r>
            <a:r>
              <a:rPr err="1"/>
              <a:t>umjerenim</a:t>
            </a:r>
            <a:r>
              <a:t> </a:t>
            </a:r>
            <a:r>
              <a:rPr err="1"/>
              <a:t>kupcima</a:t>
            </a:r>
            <a:r>
              <a:t>, </a:t>
            </a:r>
            <a:r>
              <a:rPr err="1"/>
              <a:t>gdje</a:t>
            </a:r>
            <a:r>
              <a:t> je </a:t>
            </a:r>
            <a:r>
              <a:rPr err="1"/>
              <a:t>inkrementalni</a:t>
            </a:r>
            <a:r>
              <a:t> </a:t>
            </a:r>
            <a:r>
              <a:rPr err="1"/>
              <a:t>učinak</a:t>
            </a:r>
            <a:r>
              <a:t> – ne prema </a:t>
            </a:r>
            <a:r>
              <a:rPr err="1"/>
              <a:t>teškima</a:t>
            </a:r>
            <a:r>
              <a:t>, </a:t>
            </a:r>
            <a:r>
              <a:rPr err="1"/>
              <a:t>gdje</a:t>
            </a:r>
            <a:r>
              <a:t> program </a:t>
            </a:r>
            <a:r>
              <a:rPr err="1"/>
              <a:t>plaća</a:t>
            </a:r>
            <a:r>
              <a:t> </a:t>
            </a:r>
            <a:r>
              <a:rPr err="1"/>
              <a:t>već</a:t>
            </a:r>
            <a:r>
              <a:t> </a:t>
            </a:r>
            <a:r>
              <a:rPr err="1"/>
              <a:t>postojeće</a:t>
            </a:r>
            <a:r>
              <a:t>.</a:t>
            </a:r>
          </a:p>
          <a:p>
            <a:endParaRPr/>
          </a:p>
          <a:p>
            <a:r>
              <a:t>Time sam na kraju </a:t>
            </a:r>
            <a:r>
              <a:rPr err="1"/>
              <a:t>svog</a:t>
            </a:r>
            <a:r>
              <a:t> </a:t>
            </a:r>
            <a:r>
              <a:rPr err="1"/>
              <a:t>dijela</a:t>
            </a:r>
            <a:r>
              <a:t>. </a:t>
            </a:r>
            <a:r>
              <a:rPr err="1"/>
              <a:t>Sve</a:t>
            </a:r>
            <a:r>
              <a:t> </a:t>
            </a:r>
            <a:r>
              <a:rPr err="1"/>
              <a:t>što</a:t>
            </a:r>
            <a:r>
              <a:t> sam </a:t>
            </a:r>
            <a:r>
              <a:rPr err="1"/>
              <a:t>rekao</a:t>
            </a:r>
            <a:r>
              <a:t> </a:t>
            </a:r>
            <a:r>
              <a:rPr err="1"/>
              <a:t>dosad</a:t>
            </a:r>
            <a:r>
              <a:t> je bilo na </a:t>
            </a:r>
            <a:r>
              <a:rPr err="1"/>
              <a:t>slajdovima</a:t>
            </a:r>
            <a:r>
              <a:t>. Sada </a:t>
            </a:r>
            <a:r>
              <a:rPr err="1"/>
              <a:t>će</a:t>
            </a:r>
            <a:r>
              <a:t> Andrej pokazati kako to </a:t>
            </a:r>
            <a:r>
              <a:rPr err="1"/>
              <a:t>izgleda</a:t>
            </a:r>
            <a:r>
              <a:t> u </a:t>
            </a:r>
            <a:r>
              <a:rPr err="1"/>
              <a:t>sustavu</a:t>
            </a:r>
            <a:r>
              <a: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Andrej · ~15 min]</a:t>
            </a:r>
          </a:p>
          <a:p>
            <a:endParaRPr/>
          </a:p>
          <a:p>
            <a:r>
              <a:t>[GORAZD – predaja riječi, oko 1 min]</a:t>
            </a:r>
          </a:p>
          <a:p>
            <a:r>
              <a:t>Sve što sam rekao dosad je bilo na slajdovima. Sada idemo u sustav. Andrej vodi naš razvoj i čovjek je koji te programe kod klijenata stvarno postavlja. Andrej, predlažem da pokažeš troje – što je ujedno i struktura današnjeg predavanja: kako u Open Loyaltyju zapišemo pravilo koje nagrađuje ponašanje, a ne samo kupnju; kako u SAP Engagement Cloudu sastavimo onu poruku tjedan dana nakon kupnje; i kako dio članova izuzmemo u kontrolnu skupinu da bismo na kraju uopće mogli nešto izmjeriti. Riječ je tvoja.</a:t>
            </a:r>
          </a:p>
          <a:p>
            <a:endParaRPr/>
          </a:p>
          <a:p>
            <a:r>
              <a:t>[ANDREJ – demo, oko 15 min – sadržaj i scenarij određuje Andrej. Prijedlog okvira:</a:t>
            </a:r>
          </a:p>
          <a:p>
            <a:r>
              <a:t>1. Open Loyalty: pravilo »earning rule« za netransakcijsko ponašanje (npr. ispunjen profil / skenirani proizvod / dodani recept), status i nagrada; pokazati da su pravila jedna za sva tržišta/kanale.</a:t>
            </a:r>
          </a:p>
          <a:p>
            <a:r>
              <a:t>2. SAP Engagement Cloud: automatizacija »7 dana nakon kupnje« – segment prema sadržaju košarice, personalizirana poruka (recept / prijedlog iz ormara) s ciljanim kuponom; pokazati kanale.</a:t>
            </a:r>
          </a:p>
          <a:p>
            <a:r>
              <a:t>3. Kontrolna skupina: u automatizaciji/segmentu izuzeti nasumični udio članova (npr. 10 %) koji poruku ne dobiva; pokazati gdje se inkrementalni učinak kasnije očitava.]</a:t>
            </a:r>
          </a:p>
          <a:p>
            <a:endParaRPr/>
          </a:p>
          <a:p>
            <a:r>
              <a:t>[GORAZD – nakon dema: kratki most natrag]</a:t>
            </a:r>
          </a:p>
          <a:p>
            <a:r>
              <a:t>Hvala, Andrej. Ono zadnje – kontrolna skupina – tema je zadnjeg bloka. Jer bez nje sve što smo vidjeli ostaje obećanje.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~2 min]</a:t>
            </a:r>
          </a:p>
          <a:p>
            <a:endParaRPr/>
          </a:p>
          <a:p>
            <a:r>
              <a:t>Zadnji blok, kratak i najvažniji. Igor je nedavno sjedio kod distributera koji u regiji zastupa više globalnih kozmetičkih marki – prodaje ih preko drogerija, ljekarni, salona i frizera. Došao je prodati program vjernosti. Direktor ga je poslušao i postavio pitanje koje u ovoj branši rijetko čujemo: »Kako ću znati da zbog programa prodam više? A ne samo da sam kupce premjestio s partnerove police u svoj webshop?« I još: »Jer tada partner nađe drugu marku za policu.«</a:t>
            </a:r>
          </a:p>
          <a:p>
            <a:endParaRPr/>
          </a:p>
          <a:p>
            <a:r>
              <a:t>Igor nije imao pripremljen odgovor. Imao je pripremljen program. To nije isto. I to je razlika koju svatko od nas mora znati napraviti.</a:t>
            </a:r>
          </a:p>
          <a:p>
            <a:endParaRPr/>
          </a:p>
          <a:p>
            <a:r>
              <a:t>Zato dva pitanja koja postavite svom programu – ako ga imate – još ovaj tjedan. Prvo: koje ponašanje program kupuje? O tome smo govorili kod autopraonice. Drugo: koja usporediva skupina ga nije dobila?</a:t>
            </a:r>
          </a:p>
          <a:p>
            <a:endParaRPr/>
          </a:p>
          <a:p>
            <a:r>
              <a:t>Kako to napravite u praksi? Nasumično odabrane, međusobno usporedive skupine – trgovine, tržišta, saloni, regije – pokreću program prve, ostale čekaju. Ako ne možete čekati s cijelim programom, dio upisanih može ne dobivati poruke – to mjeri poruke, ne program, ali je i dalje više od ničega. Razdoblje odredite unaprijed i neka bude dovoljno dugo za barem jednu uobičajenu ponovnu kupnju – kod kozmetike su to mjeseci, kod prehrambenih proizvoda tjedni. Uspoređujete kontribucijsku maržu nakon svih troškova programa, ne prihod. I pazite na kanibalizaciju: inkrementalne komade vrednujte prema prosječnoj marži svih kanala, da prijelaz kupca s partnerove police u vaš webshop iz računa nestane.</a:t>
            </a:r>
          </a:p>
          <a:p>
            <a:endParaRPr/>
          </a:p>
          <a:p>
            <a:r>
              <a:t>Andrej je pokazao gdje u sustavu kontrolnu skupinu izuzmete. Tehnički je to najlakši dio. Teži dio je odluka da dio kupaca program svjesno ne dobije. Ali bez te odluke sve što smo danas vidjeli ostaje obećanje.</a:t>
            </a:r>
          </a:p>
          <a:p>
            <a:endParaRPr/>
          </a:p>
          <a:p>
            <a:r>
              <a:t>Ako odgovora na ta dva pitanja nema, znate koliko prodaju članovi. Ne znate koliko je od toga napravio program. Udio prodaje članovima nije dokaz. Program vjernosti dokazuju kupci koji ga nisu dobili.</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Pet stvari </a:t>
            </a:r>
            <a:r>
              <a:rPr err="1"/>
              <a:t>koje</a:t>
            </a:r>
            <a:r>
              <a:t> </a:t>
            </a:r>
            <a:r>
              <a:rPr err="1"/>
              <a:t>možete</a:t>
            </a:r>
            <a:r>
              <a:t> </a:t>
            </a:r>
            <a:r>
              <a:rPr err="1"/>
              <a:t>započeti</a:t>
            </a:r>
            <a:r>
              <a:t> sutra, bez </a:t>
            </a:r>
            <a:r>
              <a:rPr err="1"/>
              <a:t>novog</a:t>
            </a:r>
            <a:r>
              <a:t> </a:t>
            </a:r>
            <a:r>
              <a:rPr err="1"/>
              <a:t>sustava</a:t>
            </a:r>
            <a:r>
              <a:t>.</a:t>
            </a:r>
          </a:p>
          <a:p>
            <a:endParaRPr/>
          </a:p>
          <a:p>
            <a:r>
              <a:t>Prvo: </a:t>
            </a:r>
            <a:r>
              <a:rPr err="1"/>
              <a:t>otvorite</a:t>
            </a:r>
            <a:r>
              <a:t> </a:t>
            </a:r>
            <a:r>
              <a:rPr err="1"/>
              <a:t>bilancu</a:t>
            </a:r>
            <a:r>
              <a:t>, ne oglas. Izračunajte </a:t>
            </a:r>
            <a:r>
              <a:rPr err="1"/>
              <a:t>premiju</a:t>
            </a:r>
            <a:r>
              <a:t> </a:t>
            </a:r>
            <a:r>
              <a:rPr err="1"/>
              <a:t>vjernosti</a:t>
            </a:r>
            <a:r>
              <a:t> – stopa marže članova minus stopa marže nečlanova, </a:t>
            </a:r>
            <a:r>
              <a:rPr err="1"/>
              <a:t>nakon</a:t>
            </a:r>
            <a:r>
              <a:t> </a:t>
            </a:r>
            <a:r>
              <a:rPr err="1"/>
              <a:t>svih</a:t>
            </a:r>
            <a:r>
              <a:t> </a:t>
            </a:r>
            <a:r>
              <a:rPr err="1"/>
              <a:t>pogodnosti</a:t>
            </a:r>
            <a:r>
              <a:t>. </a:t>
            </a:r>
            <a:r>
              <a:rPr err="1"/>
              <a:t>Jedno</a:t>
            </a:r>
            <a:r>
              <a:t> </a:t>
            </a:r>
            <a:r>
              <a:rPr err="1"/>
              <a:t>poslijepodne</a:t>
            </a:r>
            <a:r>
              <a:t>.</a:t>
            </a:r>
          </a:p>
          <a:p>
            <a:endParaRPr/>
          </a:p>
          <a:p>
            <a:r>
              <a:t>Drugo: zapišite </a:t>
            </a:r>
            <a:r>
              <a:rPr err="1"/>
              <a:t>koje</a:t>
            </a:r>
            <a:r>
              <a:t> ponašanje program kupuje. Prva </a:t>
            </a:r>
            <a:r>
              <a:rPr err="1"/>
              <a:t>kupnja</a:t>
            </a:r>
            <a:r>
              <a:t>, ponovna </a:t>
            </a:r>
            <a:r>
              <a:rPr err="1"/>
              <a:t>kupnja</a:t>
            </a:r>
            <a:r>
              <a:t> </a:t>
            </a:r>
            <a:r>
              <a:rPr err="1"/>
              <a:t>koja</a:t>
            </a:r>
            <a:r>
              <a:t> </a:t>
            </a:r>
            <a:r>
              <a:rPr err="1"/>
              <a:t>dolazi</a:t>
            </a:r>
            <a:r>
              <a:t> </a:t>
            </a:r>
            <a:r>
              <a:rPr err="1"/>
              <a:t>ranije</a:t>
            </a:r>
            <a:r>
              <a:t>, druga kategorija </a:t>
            </a:r>
            <a:r>
              <a:rPr err="1"/>
              <a:t>ili</a:t>
            </a:r>
            <a:r>
              <a:t> zadržani </a:t>
            </a:r>
            <a:r>
              <a:rPr err="1"/>
              <a:t>kupac</a:t>
            </a:r>
            <a:r>
              <a:t>. </a:t>
            </a:r>
            <a:r>
              <a:rPr err="1"/>
              <a:t>Odaberite</a:t>
            </a:r>
            <a:r>
              <a:t> </a:t>
            </a:r>
            <a:r>
              <a:rPr err="1"/>
              <a:t>jedno</a:t>
            </a:r>
            <a:r>
              <a:t>. Ne sva </a:t>
            </a:r>
            <a:r>
              <a:rPr err="1"/>
              <a:t>četiri</a:t>
            </a:r>
            <a:r>
              <a:t>.</a:t>
            </a:r>
          </a:p>
          <a:p>
            <a:endParaRPr/>
          </a:p>
          <a:p>
            <a:r>
              <a:rPr err="1"/>
              <a:t>Treće</a:t>
            </a:r>
            <a:r>
              <a:t>: odgovorite na pitanje </a:t>
            </a:r>
            <a:r>
              <a:rPr err="1"/>
              <a:t>što</a:t>
            </a:r>
            <a:r>
              <a:t> kupcu kažete </a:t>
            </a:r>
            <a:r>
              <a:rPr err="1"/>
              <a:t>tjedan</a:t>
            </a:r>
            <a:r>
              <a:t> dana </a:t>
            </a:r>
            <a:r>
              <a:rPr err="1"/>
              <a:t>nakon</a:t>
            </a:r>
            <a:r>
              <a:t> </a:t>
            </a:r>
            <a:r>
              <a:rPr err="1"/>
              <a:t>kupnje</a:t>
            </a:r>
            <a:r>
              <a:t>. Recept, </a:t>
            </a:r>
            <a:r>
              <a:rPr err="1"/>
              <a:t>ormar</a:t>
            </a:r>
            <a:r>
              <a:t>, </a:t>
            </a:r>
            <a:r>
              <a:rPr err="1"/>
              <a:t>savjet</a:t>
            </a:r>
            <a:r>
              <a:t>, poziv. </a:t>
            </a:r>
            <a:r>
              <a:rPr err="1"/>
              <a:t>Nešto</a:t>
            </a:r>
            <a:r>
              <a:t> </a:t>
            </a:r>
            <a:r>
              <a:rPr err="1"/>
              <a:t>što</a:t>
            </a:r>
            <a:r>
              <a:t> </a:t>
            </a:r>
            <a:r>
              <a:rPr err="1"/>
              <a:t>nije</a:t>
            </a:r>
            <a:r>
              <a:t> </a:t>
            </a:r>
            <a:r>
              <a:rPr err="1"/>
              <a:t>postotak</a:t>
            </a:r>
            <a:r>
              <a:t>.</a:t>
            </a:r>
          </a:p>
          <a:p>
            <a:endParaRPr/>
          </a:p>
          <a:p>
            <a:r>
              <a:rPr err="1"/>
              <a:t>Četvrto</a:t>
            </a:r>
            <a:r>
              <a:t>: naučite popust kome ga daje. </a:t>
            </a:r>
            <a:r>
              <a:rPr err="1"/>
              <a:t>Ciljani</a:t>
            </a:r>
            <a:r>
              <a:t> kupon </a:t>
            </a:r>
            <a:r>
              <a:rPr err="1"/>
              <a:t>lakim</a:t>
            </a:r>
            <a:r>
              <a:t> i </a:t>
            </a:r>
            <a:r>
              <a:rPr err="1"/>
              <a:t>umjerenim</a:t>
            </a:r>
            <a:r>
              <a:t> </a:t>
            </a:r>
            <a:r>
              <a:rPr err="1"/>
              <a:t>kupcima</a:t>
            </a:r>
            <a:r>
              <a:t>, </a:t>
            </a:r>
            <a:r>
              <a:rPr err="1"/>
              <a:t>gdje</a:t>
            </a:r>
            <a:r>
              <a:t> je </a:t>
            </a:r>
            <a:r>
              <a:rPr err="1"/>
              <a:t>inkrementalni</a:t>
            </a:r>
            <a:r>
              <a:t> </a:t>
            </a:r>
            <a:r>
              <a:rPr err="1"/>
              <a:t>učinak</a:t>
            </a:r>
            <a:r>
              <a:t>. Prepoznavanje </a:t>
            </a:r>
            <a:r>
              <a:rPr err="1"/>
              <a:t>teškima</a:t>
            </a:r>
            <a:r>
              <a:t>, </a:t>
            </a:r>
            <a:r>
              <a:rPr err="1"/>
              <a:t>gdje</a:t>
            </a:r>
            <a:r>
              <a:t> učinka nema, ali odnos ima.</a:t>
            </a:r>
          </a:p>
          <a:p>
            <a:endParaRPr/>
          </a:p>
          <a:p>
            <a:r>
              <a:t>Peto: zadržite </a:t>
            </a:r>
            <a:r>
              <a:rPr err="1"/>
              <a:t>kontrolnu</a:t>
            </a:r>
            <a:r>
              <a:t> </a:t>
            </a:r>
            <a:r>
              <a:rPr err="1"/>
              <a:t>skupinu</a:t>
            </a:r>
            <a:r>
              <a:t>. </a:t>
            </a:r>
            <a:r>
              <a:rPr err="1"/>
              <a:t>Usporedive</a:t>
            </a:r>
            <a:r>
              <a:t> skupine </a:t>
            </a:r>
            <a:r>
              <a:rPr err="1"/>
              <a:t>čekaju</a:t>
            </a:r>
            <a:r>
              <a:t>, </a:t>
            </a:r>
            <a:r>
              <a:rPr err="1"/>
              <a:t>mjerite</a:t>
            </a:r>
            <a:r>
              <a:t> </a:t>
            </a:r>
            <a:r>
              <a:rPr err="1"/>
              <a:t>kontribucijsku</a:t>
            </a:r>
            <a:r>
              <a:t> </a:t>
            </a:r>
            <a:r>
              <a:rPr err="1"/>
              <a:t>maržu</a:t>
            </a:r>
            <a:r>
              <a:t>, ne prihod</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Andrej · ~5 min]</a:t>
            </a:r>
          </a:p>
          <a:p>
            <a:endParaRPr/>
          </a:p>
          <a:p>
            <a:r>
              <a:t>A sada pitanja. Nekoliko ih je već u chatu – idemo redom. Andrej, tehnička pitanja o sustavima preuzmi ti, ja ću sadržajna.</a:t>
            </a:r>
          </a:p>
          <a:p>
            <a:endParaRPr/>
          </a:p>
          <a:p>
            <a:r>
              <a:t>[Pripremljeni odgovori na česta pitanja s prošlih webinara:</a:t>
            </a:r>
          </a:p>
          <a:p>
            <a:r>
              <a:t>– »Služe li bodovi uopće još nečemu?« Da – bodovi su valuta ako njima potičemo ponašanja koja koriste kupcu i tvrtki, i ako omogućimo fleksibilnost pri skupljanju i korištenju. Marriott je dokaz da bodovi nisu problem.</a:t>
            </a:r>
          </a:p>
          <a:p>
            <a:r>
              <a:t>– »Kako to povezati s postojećim programom / blagajnom?« Open Loyalty i SAP Engagement Cloud imaju API-je za prijenos bodova, statusa i povijesti; blagajna ostaje blagajna, pravila se sele u pogon.</a:t>
            </a:r>
          </a:p>
          <a:p>
            <a:r>
              <a:t>– »A branše s malo interakcija (telekom, osiguranje, energetika)?« Pasivni oblici angažmana: bodovi za automatsko produljenje, za digitalno plaćanje, za korištenje aplikacije; ključna je poruka uz događaj (produljenje, promjena potrošnje), ne uz status – vidi Bank of America.</a:t>
            </a:r>
          </a:p>
          <a:p>
            <a:r>
              <a:t>– »Koliko treba da vidimo rezultat kontrolne skupine?« Barem jedan uobičajeni ciklus ponovne kupnje – kod kozmetike i mode 3–6 mjeseci, kod prehrambenih proizvoda 6–8 tjedana.</a:t>
            </a:r>
          </a:p>
          <a:p>
            <a:r>
              <a:t>– »Što ako kontrolnu skupinu poslovno ne možemo dopustiti?« Onda barem dio upisanih ne dobiva poruke (mjeri komunikaciju) i barem izračunajte premiju vjernosti. Manje od toga samo je brojanje članova.]</a:t>
            </a:r>
          </a:p>
          <a:p>
            <a:endParaRPr/>
          </a:p>
          <a:p>
            <a:r>
              <a:t>Hvala svima na pažnji i pitanjima. Materijale i alat za samoprocjenu dobivate u sljedećim danima. Ugodan dan!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D926-2111-2F8C-EF6E-850DE8B07394}"/>
              </a:ext>
            </a:extLst>
          </p:cNvPr>
          <p:cNvSpPr>
            <a:spLocks noGrp="1"/>
          </p:cNvSpPr>
          <p:nvPr>
            <p:ph type="title"/>
          </p:nvPr>
        </p:nvSpPr>
        <p:spPr>
          <a:xfrm>
            <a:off x="914400" y="870515"/>
            <a:ext cx="10439400" cy="1060162"/>
          </a:xfrm>
        </p:spPr>
        <p:txBody>
          <a:bodyPr>
            <a:normAutofit/>
          </a:bodyPr>
          <a:lstStyle>
            <a:lvl1pPr>
              <a:defRPr sz="2400">
                <a:solidFill>
                  <a:schemeClr val="tx2"/>
                </a:solidFill>
              </a:defRPr>
            </a:lvl1pPr>
          </a:lstStyle>
          <a:p>
            <a:r>
              <a:rPr lang="en-GB"/>
              <a:t>Click to edit Master title style</a:t>
            </a:r>
            <a:endParaRPr lang="en-SI"/>
          </a:p>
        </p:txBody>
      </p:sp>
      <p:sp>
        <p:nvSpPr>
          <p:cNvPr id="6" name="Rectangle 5">
            <a:extLst>
              <a:ext uri="{FF2B5EF4-FFF2-40B4-BE49-F238E27FC236}">
                <a16:creationId xmlns:a16="http://schemas.microsoft.com/office/drawing/2014/main" id="{3DE12DDE-3DAE-B8D2-4796-A9EF30198300}"/>
              </a:ext>
            </a:extLst>
          </p:cNvPr>
          <p:cNvSpPr/>
          <p:nvPr userDrawn="1"/>
        </p:nvSpPr>
        <p:spPr>
          <a:xfrm>
            <a:off x="0" y="6291470"/>
            <a:ext cx="1003853" cy="5665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4">
            <a:extLst>
              <a:ext uri="{FF2B5EF4-FFF2-40B4-BE49-F238E27FC236}">
                <a16:creationId xmlns:a16="http://schemas.microsoft.com/office/drawing/2014/main" id="{5B20C426-2340-4BD6-F266-FBE61AFF5C74}"/>
              </a:ext>
            </a:extLst>
          </p:cNvPr>
          <p:cNvSpPr txBox="1">
            <a:spLocks/>
          </p:cNvSpPr>
          <p:nvPr userDrawn="1"/>
        </p:nvSpPr>
        <p:spPr>
          <a:xfrm>
            <a:off x="0" y="6376228"/>
            <a:ext cx="1003852" cy="365125"/>
          </a:xfrm>
          <a:prstGeom prst="rect">
            <a:avLst/>
          </a:prstGeom>
        </p:spPr>
        <p:txBody>
          <a:bodyPr vert="horz" lIns="91440" tIns="45720" rIns="91440" bIns="45720" rtlCol="0"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a:fld id="{36C48702-E445-134E-B960-6F692773524F}" type="slidenum">
              <a:rPr lang="en-US" sz="800" b="1" i="0" smtClean="0">
                <a:solidFill>
                  <a:schemeClr val="tx1"/>
                </a:solidFill>
                <a:latin typeface="Open Sans Semibold" charset="0"/>
                <a:ea typeface="Open Sans Semibold" charset="0"/>
                <a:cs typeface="Open Sans Semibold" charset="0"/>
              </a:rPr>
              <a:pPr algn="ctr"/>
              <a:t>‹#›</a:t>
            </a:fld>
            <a:endParaRPr lang="en-US" sz="800" b="1" i="0">
              <a:solidFill>
                <a:schemeClr val="tx1"/>
              </a:solidFill>
              <a:latin typeface="Open Sans Semibold" charset="0"/>
              <a:ea typeface="Open Sans Semibold" charset="0"/>
              <a:cs typeface="Open Sans Semibold" charset="0"/>
            </a:endParaRPr>
          </a:p>
        </p:txBody>
      </p:sp>
      <p:sp>
        <p:nvSpPr>
          <p:cNvPr id="9" name="Text Placeholder 4">
            <a:extLst>
              <a:ext uri="{FF2B5EF4-FFF2-40B4-BE49-F238E27FC236}">
                <a16:creationId xmlns:a16="http://schemas.microsoft.com/office/drawing/2014/main" id="{E23F7189-693F-BCBA-2237-3EFD137E2DF3}"/>
              </a:ext>
            </a:extLst>
          </p:cNvPr>
          <p:cNvSpPr>
            <a:spLocks noGrp="1"/>
          </p:cNvSpPr>
          <p:nvPr>
            <p:ph type="body" sz="quarter" idx="14"/>
          </p:nvPr>
        </p:nvSpPr>
        <p:spPr>
          <a:xfrm>
            <a:off x="914400" y="2078857"/>
            <a:ext cx="5075584" cy="3637959"/>
          </a:xfrm>
        </p:spPr>
        <p:txBody>
          <a:bodyPr>
            <a:normAutofit/>
          </a:bodyPr>
          <a:lstStyle>
            <a:lvl1pPr>
              <a:defRPr sz="1400"/>
            </a:lvl1pPr>
          </a:lstStyle>
          <a:p>
            <a:pPr lvl="0"/>
            <a:r>
              <a:rPr lang="en-GB"/>
              <a:t>Click to edit Master text styles</a:t>
            </a:r>
          </a:p>
          <a:p>
            <a:pPr lvl="0"/>
            <a:endParaRPr lang="en-GB"/>
          </a:p>
        </p:txBody>
      </p:sp>
      <p:sp>
        <p:nvSpPr>
          <p:cNvPr id="10" name="Text Placeholder 4">
            <a:extLst>
              <a:ext uri="{FF2B5EF4-FFF2-40B4-BE49-F238E27FC236}">
                <a16:creationId xmlns:a16="http://schemas.microsoft.com/office/drawing/2014/main" id="{6883A4BA-EC9D-9816-D7AC-9C0A4263BD69}"/>
              </a:ext>
            </a:extLst>
          </p:cNvPr>
          <p:cNvSpPr>
            <a:spLocks noGrp="1"/>
          </p:cNvSpPr>
          <p:nvPr>
            <p:ph type="body" sz="quarter" idx="15"/>
          </p:nvPr>
        </p:nvSpPr>
        <p:spPr>
          <a:xfrm>
            <a:off x="6202017" y="2078857"/>
            <a:ext cx="5181600" cy="3637959"/>
          </a:xfrm>
        </p:spPr>
        <p:txBody>
          <a:bodyPr>
            <a:normAutofit/>
          </a:bodyPr>
          <a:lstStyle>
            <a:lvl1pPr>
              <a:defRPr sz="1400"/>
            </a:lvl1pPr>
          </a:lstStyle>
          <a:p>
            <a:pPr lvl="0"/>
            <a:r>
              <a:rPr lang="en-GB"/>
              <a:t>Click to edit Master text styles</a:t>
            </a:r>
          </a:p>
          <a:p>
            <a:pPr lvl="0"/>
            <a:endParaRPr lang="en-GB"/>
          </a:p>
        </p:txBody>
      </p:sp>
    </p:spTree>
    <p:extLst>
      <p:ext uri="{BB962C8B-B14F-4D97-AF65-F5344CB8AC3E}">
        <p14:creationId xmlns:p14="http://schemas.microsoft.com/office/powerpoint/2010/main" val="12061275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638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B650A6-8B5B-BD1B-B8F7-DC9463E0CB6A}"/>
              </a:ext>
            </a:extLst>
          </p:cNvPr>
          <p:cNvSpPr>
            <a:spLocks noGrp="1"/>
          </p:cNvSpPr>
          <p:nvPr>
            <p:ph type="title"/>
          </p:nvPr>
        </p:nvSpPr>
        <p:spPr>
          <a:xfrm>
            <a:off x="838200" y="630526"/>
            <a:ext cx="10515600" cy="1060162"/>
          </a:xfrm>
          <a:prstGeom prst="rect">
            <a:avLst/>
          </a:prstGeom>
        </p:spPr>
        <p:txBody>
          <a:bodyPr vert="horz" lIns="91440" tIns="45720" rIns="91440" bIns="45720" rtlCol="0" anchor="ctr">
            <a:normAutofit/>
          </a:bodyPr>
          <a:lstStyle/>
          <a:p>
            <a:r>
              <a:rPr lang="en-GB"/>
              <a:t>Click to edit Master title style</a:t>
            </a:r>
            <a:endParaRPr lang="en-SI"/>
          </a:p>
        </p:txBody>
      </p:sp>
      <p:sp>
        <p:nvSpPr>
          <p:cNvPr id="3" name="Text Placeholder 2">
            <a:extLst>
              <a:ext uri="{FF2B5EF4-FFF2-40B4-BE49-F238E27FC236}">
                <a16:creationId xmlns:a16="http://schemas.microsoft.com/office/drawing/2014/main" id="{94E2CE18-B6BF-F114-F88F-5934AEB735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p:txBody>
      </p:sp>
      <p:pic>
        <p:nvPicPr>
          <p:cNvPr id="5" name="Picture 4">
            <a:extLst>
              <a:ext uri="{FF2B5EF4-FFF2-40B4-BE49-F238E27FC236}">
                <a16:creationId xmlns:a16="http://schemas.microsoft.com/office/drawing/2014/main" id="{E60FAE8B-8CBE-DB93-4F65-38237DD21946}"/>
              </a:ext>
            </a:extLst>
          </p:cNvPr>
          <p:cNvPicPr>
            <a:picLocks noChangeAspect="1"/>
          </p:cNvPicPr>
          <p:nvPr userDrawn="1"/>
        </p:nvPicPr>
        <p:blipFill>
          <a:blip r:embed="rId4"/>
          <a:stretch>
            <a:fillRect/>
          </a:stretch>
        </p:blipFill>
        <p:spPr>
          <a:xfrm>
            <a:off x="753997" y="265401"/>
            <a:ext cx="938893" cy="365125"/>
          </a:xfrm>
          <a:prstGeom prst="rect">
            <a:avLst/>
          </a:prstGeom>
        </p:spPr>
      </p:pic>
    </p:spTree>
    <p:extLst>
      <p:ext uri="{BB962C8B-B14F-4D97-AF65-F5344CB8AC3E}">
        <p14:creationId xmlns:p14="http://schemas.microsoft.com/office/powerpoint/2010/main" val="1577113521"/>
      </p:ext>
    </p:extLst>
  </p:cSld>
  <p:clrMap bg1="lt1" tx1="dk1" bg2="lt2" tx2="dk2" accent1="accent1" accent2="accent2" accent3="accent3" accent4="accent4" accent5="accent5" accent6="accent6" hlink="hlink" folHlink="folHlink"/>
  <p:sldLayoutIdLst>
    <p:sldLayoutId id="2147483654" r:id="rId1"/>
    <p:sldLayoutId id="2147483687" r:id="rId2"/>
  </p:sldLayoutIdLst>
  <p:txStyles>
    <p:titleStyle>
      <a:lvl1pPr algn="l" defTabSz="914400" rtl="0" eaLnBrk="1" latinLnBrk="0" hangingPunct="1">
        <a:lnSpc>
          <a:spcPct val="90000"/>
        </a:lnSpc>
        <a:spcBef>
          <a:spcPct val="0"/>
        </a:spcBef>
        <a:buNone/>
        <a:defRPr sz="24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5074920"/>
            <a:ext cx="12191695" cy="178308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914400" y="1417320"/>
            <a:ext cx="10058400" cy="822960"/>
          </a:xfrm>
          <a:prstGeom prst="rect">
            <a:avLst/>
          </a:prstGeom>
          <a:noFill/>
        </p:spPr>
        <p:txBody>
          <a:bodyPr wrap="square" lIns="0" tIns="18288" rIns="0" bIns="18288" anchor="t">
            <a:spAutoFit/>
          </a:bodyPr>
          <a:lstStyle/>
          <a:p>
            <a:pPr algn="l"/>
            <a:r>
              <a:rPr sz="4400" b="1" i="0">
                <a:solidFill>
                  <a:srgbClr val="FFFFFF"/>
                </a:solidFill>
                <a:latin typeface="Open Sans"/>
              </a:rPr>
              <a:t>Popust ne gradi vjernost.</a:t>
            </a:r>
          </a:p>
        </p:txBody>
      </p:sp>
      <p:sp>
        <p:nvSpPr>
          <p:cNvPr id="5" name="TextBox 4"/>
          <p:cNvSpPr txBox="1"/>
          <p:nvPr/>
        </p:nvSpPr>
        <p:spPr>
          <a:xfrm>
            <a:off x="914400" y="2194560"/>
            <a:ext cx="10058400" cy="822960"/>
          </a:xfrm>
          <a:prstGeom prst="rect">
            <a:avLst/>
          </a:prstGeom>
          <a:noFill/>
        </p:spPr>
        <p:txBody>
          <a:bodyPr wrap="square" lIns="0" tIns="18288" rIns="0" bIns="18288" anchor="t">
            <a:spAutoFit/>
          </a:bodyPr>
          <a:lstStyle/>
          <a:p>
            <a:pPr algn="l"/>
            <a:r>
              <a:rPr sz="4400" b="1" i="0">
                <a:solidFill>
                  <a:srgbClr val="3CC9D8"/>
                </a:solidFill>
                <a:latin typeface="Open Sans"/>
              </a:rPr>
              <a:t>Odnos je gradi.</a:t>
            </a:r>
          </a:p>
        </p:txBody>
      </p:sp>
      <p:sp>
        <p:nvSpPr>
          <p:cNvPr id="6" name="TextBox 5"/>
          <p:cNvSpPr txBox="1"/>
          <p:nvPr/>
        </p:nvSpPr>
        <p:spPr>
          <a:xfrm>
            <a:off x="914400" y="3154680"/>
            <a:ext cx="8686800" cy="822960"/>
          </a:xfrm>
          <a:prstGeom prst="rect">
            <a:avLst/>
          </a:prstGeom>
          <a:noFill/>
        </p:spPr>
        <p:txBody>
          <a:bodyPr wrap="square" lIns="0" tIns="18288" rIns="0" bIns="18288" anchor="t">
            <a:spAutoFit/>
          </a:bodyPr>
          <a:lstStyle/>
          <a:p>
            <a:pPr algn="l"/>
            <a:r>
              <a:rPr sz="1700" b="0" i="0">
                <a:solidFill>
                  <a:srgbClr val="FFFFFF"/>
                </a:solidFill>
                <a:latin typeface="Open Sans"/>
              </a:rPr>
              <a:t>Kako program vjernosti postaviti kao sustav odnosa – i kako ga izmjeriti</a:t>
            </a:r>
          </a:p>
        </p:txBody>
      </p:sp>
      <p:sp>
        <p:nvSpPr>
          <p:cNvPr id="7" name="TextBox 6"/>
          <p:cNvSpPr txBox="1"/>
          <p:nvPr/>
        </p:nvSpPr>
        <p:spPr>
          <a:xfrm>
            <a:off x="914400" y="4160520"/>
            <a:ext cx="7315200" cy="365760"/>
          </a:xfrm>
          <a:prstGeom prst="rect">
            <a:avLst/>
          </a:prstGeom>
          <a:noFill/>
        </p:spPr>
        <p:txBody>
          <a:bodyPr wrap="square" lIns="0" tIns="18288" rIns="0" bIns="18288" anchor="t">
            <a:spAutoFit/>
          </a:bodyPr>
          <a:lstStyle/>
          <a:p>
            <a:pPr algn="l"/>
            <a:r>
              <a:rPr sz="1250" b="0" i="0">
                <a:solidFill>
                  <a:srgbClr val="CFE0F7"/>
                </a:solidFill>
                <a:latin typeface="Open Sans"/>
              </a:rPr>
              <a:t>Webinar · srijeda, 16. rujna 2026</a:t>
            </a:r>
          </a:p>
        </p:txBody>
      </p:sp>
      <p:sp>
        <p:nvSpPr>
          <p:cNvPr id="8" name="TextBox 7"/>
          <p:cNvSpPr txBox="1"/>
          <p:nvPr/>
        </p:nvSpPr>
        <p:spPr>
          <a:xfrm>
            <a:off x="914400" y="5394960"/>
            <a:ext cx="3657600" cy="365760"/>
          </a:xfrm>
          <a:prstGeom prst="rect">
            <a:avLst/>
          </a:prstGeom>
          <a:noFill/>
        </p:spPr>
        <p:txBody>
          <a:bodyPr wrap="square" lIns="0" tIns="18288" rIns="0" bIns="18288" anchor="t">
            <a:spAutoFit/>
          </a:bodyPr>
          <a:lstStyle/>
          <a:p>
            <a:pPr algn="l"/>
            <a:r>
              <a:rPr sz="1500" b="1" i="0">
                <a:solidFill>
                  <a:srgbClr val="FFFFFF"/>
                </a:solidFill>
                <a:latin typeface="Open Sans"/>
              </a:rPr>
              <a:t>Gorazd Zakrajšek</a:t>
            </a:r>
          </a:p>
        </p:txBody>
      </p:sp>
      <p:sp>
        <p:nvSpPr>
          <p:cNvPr id="9" name="TextBox 8"/>
          <p:cNvSpPr txBox="1"/>
          <p:nvPr/>
        </p:nvSpPr>
        <p:spPr>
          <a:xfrm>
            <a:off x="914400" y="5760720"/>
            <a:ext cx="3657600" cy="365760"/>
          </a:xfrm>
          <a:prstGeom prst="rect">
            <a:avLst/>
          </a:prstGeom>
          <a:noFill/>
        </p:spPr>
        <p:txBody>
          <a:bodyPr wrap="square" lIns="0" tIns="18288" rIns="0" bIns="18288" anchor="t">
            <a:spAutoFit/>
          </a:bodyPr>
          <a:lstStyle/>
          <a:p>
            <a:pPr algn="l"/>
            <a:r>
              <a:rPr sz="1150" b="0" i="0">
                <a:solidFill>
                  <a:srgbClr val="CFE0F7"/>
                </a:solidFill>
                <a:latin typeface="Open Sans"/>
              </a:rPr>
              <a:t>Lead Innovation Consultant, FrodX</a:t>
            </a:r>
          </a:p>
        </p:txBody>
      </p:sp>
      <p:sp>
        <p:nvSpPr>
          <p:cNvPr id="10" name="TextBox 9"/>
          <p:cNvSpPr txBox="1"/>
          <p:nvPr/>
        </p:nvSpPr>
        <p:spPr>
          <a:xfrm>
            <a:off x="4846320" y="5394960"/>
            <a:ext cx="3657600" cy="365760"/>
          </a:xfrm>
          <a:prstGeom prst="rect">
            <a:avLst/>
          </a:prstGeom>
          <a:noFill/>
        </p:spPr>
        <p:txBody>
          <a:bodyPr wrap="square" lIns="0" tIns="18288" rIns="0" bIns="18288" anchor="t">
            <a:spAutoFit/>
          </a:bodyPr>
          <a:lstStyle/>
          <a:p>
            <a:pPr algn="l"/>
            <a:r>
              <a:rPr sz="1500" b="1" i="0">
                <a:solidFill>
                  <a:srgbClr val="FFFFFF"/>
                </a:solidFill>
                <a:latin typeface="Open Sans"/>
              </a:rPr>
              <a:t>Andrej Bergant</a:t>
            </a:r>
          </a:p>
        </p:txBody>
      </p:sp>
      <p:sp>
        <p:nvSpPr>
          <p:cNvPr id="11" name="TextBox 10"/>
          <p:cNvSpPr txBox="1"/>
          <p:nvPr/>
        </p:nvSpPr>
        <p:spPr>
          <a:xfrm>
            <a:off x="4846320" y="5760720"/>
            <a:ext cx="3657600" cy="365760"/>
          </a:xfrm>
          <a:prstGeom prst="rect">
            <a:avLst/>
          </a:prstGeom>
          <a:noFill/>
        </p:spPr>
        <p:txBody>
          <a:bodyPr wrap="square" lIns="0" tIns="18288" rIns="0" bIns="18288" anchor="t">
            <a:spAutoFit/>
          </a:bodyPr>
          <a:lstStyle/>
          <a:p>
            <a:pPr algn="l"/>
            <a:r>
              <a:rPr sz="1150" b="0" i="0">
                <a:solidFill>
                  <a:srgbClr val="CFE0F7"/>
                </a:solidFill>
                <a:latin typeface="Open Sans"/>
              </a:rPr>
              <a:t>Head of R&amp;D, FrodX</a:t>
            </a:r>
          </a:p>
        </p:txBody>
      </p:sp>
      <p:sp>
        <p:nvSpPr>
          <p:cNvPr id="12" name="TextBox 11"/>
          <p:cNvSpPr txBox="1"/>
          <p:nvPr/>
        </p:nvSpPr>
        <p:spPr>
          <a:xfrm>
            <a:off x="9692640" y="5989320"/>
            <a:ext cx="2011680" cy="457200"/>
          </a:xfrm>
          <a:prstGeom prst="rect">
            <a:avLst/>
          </a:prstGeom>
          <a:noFill/>
        </p:spPr>
        <p:txBody>
          <a:bodyPr wrap="square" lIns="0" tIns="18288" rIns="0" bIns="18288" anchor="t">
            <a:spAutoFit/>
          </a:bodyPr>
          <a:lstStyle/>
          <a:p>
            <a:pPr algn="r"/>
            <a:r>
              <a:rPr sz="1600" b="1" i="0">
                <a:solidFill>
                  <a:srgbClr val="FFFFFF"/>
                </a:solidFill>
                <a:latin typeface="Open Sans"/>
              </a:rPr>
              <a:t>FRODX.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Što ćemo</a:t>
            </a:r>
          </a:p>
        </p:txBody>
      </p:sp>
      <p:sp>
        <p:nvSpPr>
          <p:cNvPr id="3" name="TextBox 2"/>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danas napraviti</a:t>
            </a:r>
          </a:p>
        </p:txBody>
      </p:sp>
      <p:sp>
        <p:nvSpPr>
          <p:cNvPr id="4" name="TextBox 3"/>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Šest koraka – od pitanja zašto popust ne gradi vjernost do toga kako izmjerite inkrementalni učinak.</a:t>
            </a:r>
          </a:p>
        </p:txBody>
      </p:sp>
      <p:sp>
        <p:nvSpPr>
          <p:cNvPr id="5" name="Rectangle 4"/>
          <p:cNvSpPr/>
          <p:nvPr/>
        </p:nvSpPr>
        <p:spPr>
          <a:xfrm>
            <a:off x="1261872" y="237744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444751" y="2377440"/>
            <a:ext cx="640080" cy="457200"/>
          </a:xfrm>
          <a:prstGeom prst="rect">
            <a:avLst/>
          </a:prstGeom>
          <a:noFill/>
        </p:spPr>
        <p:txBody>
          <a:bodyPr wrap="square" lIns="0" tIns="18288" rIns="0" bIns="18288" anchor="ctr">
            <a:spAutoFit/>
          </a:bodyPr>
          <a:lstStyle/>
          <a:p>
            <a:pPr algn="l"/>
            <a:r>
              <a:rPr sz="1500" b="1" i="0">
                <a:solidFill>
                  <a:srgbClr val="2165CB"/>
                </a:solidFill>
                <a:latin typeface="Open Sans"/>
              </a:rPr>
              <a:t>01</a:t>
            </a:r>
          </a:p>
        </p:txBody>
      </p:sp>
      <p:sp>
        <p:nvSpPr>
          <p:cNvPr id="7" name="TextBox 6"/>
          <p:cNvSpPr txBox="1"/>
          <p:nvPr/>
        </p:nvSpPr>
        <p:spPr>
          <a:xfrm>
            <a:off x="2084831" y="2377440"/>
            <a:ext cx="5029200" cy="457200"/>
          </a:xfrm>
          <a:prstGeom prst="rect">
            <a:avLst/>
          </a:prstGeom>
          <a:noFill/>
        </p:spPr>
        <p:txBody>
          <a:bodyPr wrap="square" lIns="0" tIns="18288" rIns="0" bIns="18288" anchor="ctr">
            <a:spAutoFit/>
          </a:bodyPr>
          <a:lstStyle/>
          <a:p>
            <a:pPr algn="l"/>
            <a:r>
              <a:rPr sz="1300" b="0" i="0">
                <a:solidFill>
                  <a:srgbClr val="242627"/>
                </a:solidFill>
                <a:latin typeface="Open Sans"/>
              </a:rPr>
              <a:t>Zašto popust ne gradi vjernost</a:t>
            </a:r>
          </a:p>
        </p:txBody>
      </p:sp>
      <p:sp>
        <p:nvSpPr>
          <p:cNvPr id="8" name="TextBox 7"/>
          <p:cNvSpPr txBox="1"/>
          <p:nvPr/>
        </p:nvSpPr>
        <p:spPr>
          <a:xfrm>
            <a:off x="6931152" y="2377440"/>
            <a:ext cx="914400" cy="457200"/>
          </a:xfrm>
          <a:prstGeom prst="rect">
            <a:avLst/>
          </a:prstGeom>
          <a:noFill/>
        </p:spPr>
        <p:txBody>
          <a:bodyPr wrap="square" lIns="0" tIns="18288" rIns="0" bIns="18288" anchor="ctr">
            <a:spAutoFit/>
          </a:bodyPr>
          <a:lstStyle/>
          <a:p>
            <a:pPr algn="r"/>
            <a:r>
              <a:rPr sz="1200" b="0" i="0">
                <a:solidFill>
                  <a:srgbClr val="5C626B"/>
                </a:solidFill>
                <a:latin typeface="Open Sans"/>
              </a:rPr>
              <a:t>5 min</a:t>
            </a:r>
          </a:p>
        </p:txBody>
      </p:sp>
      <p:sp>
        <p:nvSpPr>
          <p:cNvPr id="9" name="Rectangle 8"/>
          <p:cNvSpPr/>
          <p:nvPr/>
        </p:nvSpPr>
        <p:spPr>
          <a:xfrm>
            <a:off x="1261872" y="292608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1444751" y="2926080"/>
            <a:ext cx="640080" cy="457200"/>
          </a:xfrm>
          <a:prstGeom prst="rect">
            <a:avLst/>
          </a:prstGeom>
          <a:noFill/>
        </p:spPr>
        <p:txBody>
          <a:bodyPr wrap="square" lIns="0" tIns="18288" rIns="0" bIns="18288" anchor="ctr">
            <a:spAutoFit/>
          </a:bodyPr>
          <a:lstStyle/>
          <a:p>
            <a:pPr algn="l"/>
            <a:r>
              <a:rPr sz="1500" b="1" i="0">
                <a:solidFill>
                  <a:srgbClr val="2165CB"/>
                </a:solidFill>
                <a:latin typeface="Open Sans"/>
              </a:rPr>
              <a:t>02</a:t>
            </a:r>
          </a:p>
        </p:txBody>
      </p:sp>
      <p:sp>
        <p:nvSpPr>
          <p:cNvPr id="11" name="TextBox 10"/>
          <p:cNvSpPr txBox="1"/>
          <p:nvPr/>
        </p:nvSpPr>
        <p:spPr>
          <a:xfrm>
            <a:off x="2084831" y="2926080"/>
            <a:ext cx="5029200" cy="457200"/>
          </a:xfrm>
          <a:prstGeom prst="rect">
            <a:avLst/>
          </a:prstGeom>
          <a:noFill/>
        </p:spPr>
        <p:txBody>
          <a:bodyPr wrap="square" lIns="0" tIns="18288" rIns="0" bIns="18288" anchor="ctr">
            <a:spAutoFit/>
          </a:bodyPr>
          <a:lstStyle/>
          <a:p>
            <a:pPr algn="l"/>
            <a:r>
              <a:rPr sz="1300" b="0" i="0">
                <a:solidFill>
                  <a:srgbClr val="242627"/>
                </a:solidFill>
                <a:latin typeface="Open Sans"/>
              </a:rPr>
              <a:t>Od ponašanja do navike</a:t>
            </a:r>
          </a:p>
        </p:txBody>
      </p:sp>
      <p:sp>
        <p:nvSpPr>
          <p:cNvPr id="12" name="TextBox 11"/>
          <p:cNvSpPr txBox="1"/>
          <p:nvPr/>
        </p:nvSpPr>
        <p:spPr>
          <a:xfrm>
            <a:off x="6931152" y="2926080"/>
            <a:ext cx="914400" cy="457200"/>
          </a:xfrm>
          <a:prstGeom prst="rect">
            <a:avLst/>
          </a:prstGeom>
          <a:noFill/>
        </p:spPr>
        <p:txBody>
          <a:bodyPr wrap="square" lIns="0" tIns="18288" rIns="0" bIns="18288" anchor="ctr">
            <a:spAutoFit/>
          </a:bodyPr>
          <a:lstStyle/>
          <a:p>
            <a:pPr algn="r"/>
            <a:r>
              <a:rPr sz="1200" b="0" i="0">
                <a:solidFill>
                  <a:srgbClr val="5C626B"/>
                </a:solidFill>
                <a:latin typeface="Open Sans"/>
              </a:rPr>
              <a:t>15 min</a:t>
            </a:r>
          </a:p>
        </p:txBody>
      </p:sp>
      <p:sp>
        <p:nvSpPr>
          <p:cNvPr id="13" name="Rectangle 12"/>
          <p:cNvSpPr/>
          <p:nvPr/>
        </p:nvSpPr>
        <p:spPr>
          <a:xfrm>
            <a:off x="1261872" y="347472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3474720"/>
            <a:ext cx="640080" cy="457200"/>
          </a:xfrm>
          <a:prstGeom prst="rect">
            <a:avLst/>
          </a:prstGeom>
          <a:noFill/>
        </p:spPr>
        <p:txBody>
          <a:bodyPr wrap="square" lIns="0" tIns="18288" rIns="0" bIns="18288" anchor="ctr">
            <a:spAutoFit/>
          </a:bodyPr>
          <a:lstStyle/>
          <a:p>
            <a:pPr algn="l"/>
            <a:r>
              <a:rPr sz="1500" b="1" i="0">
                <a:solidFill>
                  <a:srgbClr val="2165CB"/>
                </a:solidFill>
                <a:latin typeface="Open Sans"/>
              </a:rPr>
              <a:t>03</a:t>
            </a:r>
          </a:p>
        </p:txBody>
      </p:sp>
      <p:sp>
        <p:nvSpPr>
          <p:cNvPr id="15" name="TextBox 14"/>
          <p:cNvSpPr txBox="1"/>
          <p:nvPr/>
        </p:nvSpPr>
        <p:spPr>
          <a:xfrm>
            <a:off x="2084831" y="3474720"/>
            <a:ext cx="5029200" cy="457200"/>
          </a:xfrm>
          <a:prstGeom prst="rect">
            <a:avLst/>
          </a:prstGeom>
          <a:noFill/>
        </p:spPr>
        <p:txBody>
          <a:bodyPr wrap="square" lIns="0" tIns="18288" rIns="0" bIns="18288" anchor="ctr">
            <a:spAutoFit/>
          </a:bodyPr>
          <a:lstStyle/>
          <a:p>
            <a:pPr algn="l"/>
            <a:r>
              <a:rPr sz="1300" b="0" i="0">
                <a:solidFill>
                  <a:srgbClr val="242627"/>
                </a:solidFill>
                <a:latin typeface="Open Sans"/>
              </a:rPr>
              <a:t>Sustav odnosa</a:t>
            </a:r>
          </a:p>
        </p:txBody>
      </p:sp>
      <p:sp>
        <p:nvSpPr>
          <p:cNvPr id="16" name="TextBox 15"/>
          <p:cNvSpPr txBox="1"/>
          <p:nvPr/>
        </p:nvSpPr>
        <p:spPr>
          <a:xfrm>
            <a:off x="6931152" y="3474720"/>
            <a:ext cx="914400" cy="457200"/>
          </a:xfrm>
          <a:prstGeom prst="rect">
            <a:avLst/>
          </a:prstGeom>
          <a:noFill/>
        </p:spPr>
        <p:txBody>
          <a:bodyPr wrap="square" lIns="0" tIns="18288" rIns="0" bIns="18288" anchor="ctr">
            <a:spAutoFit/>
          </a:bodyPr>
          <a:lstStyle/>
          <a:p>
            <a:pPr algn="r"/>
            <a:r>
              <a:rPr sz="1200" b="0" i="0">
                <a:solidFill>
                  <a:srgbClr val="5C626B"/>
                </a:solidFill>
                <a:latin typeface="Open Sans"/>
              </a:rPr>
              <a:t>10 min</a:t>
            </a:r>
          </a:p>
        </p:txBody>
      </p:sp>
      <p:sp>
        <p:nvSpPr>
          <p:cNvPr id="17" name="Rectangle 16"/>
          <p:cNvSpPr/>
          <p:nvPr/>
        </p:nvSpPr>
        <p:spPr>
          <a:xfrm>
            <a:off x="1261872" y="402336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444751" y="4023360"/>
            <a:ext cx="640080" cy="457200"/>
          </a:xfrm>
          <a:prstGeom prst="rect">
            <a:avLst/>
          </a:prstGeom>
          <a:noFill/>
        </p:spPr>
        <p:txBody>
          <a:bodyPr wrap="square" lIns="0" tIns="18288" rIns="0" bIns="18288" anchor="ctr">
            <a:spAutoFit/>
          </a:bodyPr>
          <a:lstStyle/>
          <a:p>
            <a:pPr algn="l"/>
            <a:r>
              <a:rPr sz="1500" b="1" i="0">
                <a:solidFill>
                  <a:srgbClr val="2165CB"/>
                </a:solidFill>
                <a:latin typeface="Open Sans"/>
              </a:rPr>
              <a:t>04</a:t>
            </a:r>
          </a:p>
        </p:txBody>
      </p:sp>
      <p:sp>
        <p:nvSpPr>
          <p:cNvPr id="19" name="TextBox 18"/>
          <p:cNvSpPr txBox="1"/>
          <p:nvPr/>
        </p:nvSpPr>
        <p:spPr>
          <a:xfrm>
            <a:off x="2084831" y="4023360"/>
            <a:ext cx="5029200" cy="457200"/>
          </a:xfrm>
          <a:prstGeom prst="rect">
            <a:avLst/>
          </a:prstGeom>
          <a:noFill/>
        </p:spPr>
        <p:txBody>
          <a:bodyPr wrap="square" lIns="0" tIns="18288" rIns="0" bIns="18288" anchor="ctr">
            <a:spAutoFit/>
          </a:bodyPr>
          <a:lstStyle/>
          <a:p>
            <a:pPr algn="l"/>
            <a:r>
              <a:rPr sz="1300" b="0" i="0">
                <a:solidFill>
                  <a:srgbClr val="242627"/>
                </a:solidFill>
                <a:latin typeface="Open Sans"/>
              </a:rPr>
              <a:t>Nagrađivanje bez erozije marže</a:t>
            </a:r>
          </a:p>
        </p:txBody>
      </p:sp>
      <p:sp>
        <p:nvSpPr>
          <p:cNvPr id="20" name="TextBox 19"/>
          <p:cNvSpPr txBox="1"/>
          <p:nvPr/>
        </p:nvSpPr>
        <p:spPr>
          <a:xfrm>
            <a:off x="6931152" y="4023360"/>
            <a:ext cx="914400" cy="457200"/>
          </a:xfrm>
          <a:prstGeom prst="rect">
            <a:avLst/>
          </a:prstGeom>
          <a:noFill/>
        </p:spPr>
        <p:txBody>
          <a:bodyPr wrap="square" lIns="0" tIns="18288" rIns="0" bIns="18288" anchor="ctr">
            <a:spAutoFit/>
          </a:bodyPr>
          <a:lstStyle/>
          <a:p>
            <a:pPr algn="r"/>
            <a:r>
              <a:rPr sz="1200" b="0" i="0">
                <a:solidFill>
                  <a:srgbClr val="5C626B"/>
                </a:solidFill>
                <a:latin typeface="Open Sans"/>
              </a:rPr>
              <a:t>10 min</a:t>
            </a:r>
          </a:p>
        </p:txBody>
      </p:sp>
      <p:sp>
        <p:nvSpPr>
          <p:cNvPr id="21" name="Rectangle 20"/>
          <p:cNvSpPr/>
          <p:nvPr/>
        </p:nvSpPr>
        <p:spPr>
          <a:xfrm>
            <a:off x="1261872" y="4572000"/>
            <a:ext cx="6766560" cy="4572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1444751" y="4572000"/>
            <a:ext cx="640080" cy="457200"/>
          </a:xfrm>
          <a:prstGeom prst="rect">
            <a:avLst/>
          </a:prstGeom>
          <a:noFill/>
        </p:spPr>
        <p:txBody>
          <a:bodyPr wrap="square" lIns="0" tIns="18288" rIns="0" bIns="18288" anchor="ctr">
            <a:spAutoFit/>
          </a:bodyPr>
          <a:lstStyle/>
          <a:p>
            <a:pPr algn="l"/>
            <a:r>
              <a:rPr sz="1500" b="1" i="0">
                <a:solidFill>
                  <a:srgbClr val="FFFFFF"/>
                </a:solidFill>
                <a:latin typeface="Open Sans"/>
              </a:rPr>
              <a:t>05</a:t>
            </a:r>
          </a:p>
        </p:txBody>
      </p:sp>
      <p:sp>
        <p:nvSpPr>
          <p:cNvPr id="23" name="TextBox 22"/>
          <p:cNvSpPr txBox="1"/>
          <p:nvPr/>
        </p:nvSpPr>
        <p:spPr>
          <a:xfrm>
            <a:off x="2084831" y="4572000"/>
            <a:ext cx="5029200" cy="457200"/>
          </a:xfrm>
          <a:prstGeom prst="rect">
            <a:avLst/>
          </a:prstGeom>
          <a:noFill/>
        </p:spPr>
        <p:txBody>
          <a:bodyPr wrap="square" lIns="0" tIns="18288" rIns="0" bIns="18288" anchor="ctr">
            <a:spAutoFit/>
          </a:bodyPr>
          <a:lstStyle/>
          <a:p>
            <a:pPr algn="l"/>
            <a:r>
              <a:rPr sz="1300" b="1" i="0">
                <a:solidFill>
                  <a:srgbClr val="FFFFFF"/>
                </a:solidFill>
                <a:latin typeface="Open Sans"/>
              </a:rPr>
              <a:t>Demo uživo: SAP Engagement Cloud i Open Loyalty</a:t>
            </a:r>
          </a:p>
        </p:txBody>
      </p:sp>
      <p:sp>
        <p:nvSpPr>
          <p:cNvPr id="24" name="TextBox 23"/>
          <p:cNvSpPr txBox="1"/>
          <p:nvPr/>
        </p:nvSpPr>
        <p:spPr>
          <a:xfrm>
            <a:off x="6931152" y="4572000"/>
            <a:ext cx="914400" cy="457200"/>
          </a:xfrm>
          <a:prstGeom prst="rect">
            <a:avLst/>
          </a:prstGeom>
          <a:noFill/>
        </p:spPr>
        <p:txBody>
          <a:bodyPr wrap="square" lIns="0" tIns="18288" rIns="0" bIns="18288" anchor="ctr">
            <a:spAutoFit/>
          </a:bodyPr>
          <a:lstStyle/>
          <a:p>
            <a:pPr algn="r"/>
            <a:r>
              <a:rPr sz="1200" b="0" i="0">
                <a:solidFill>
                  <a:srgbClr val="FFFFFF"/>
                </a:solidFill>
                <a:latin typeface="Open Sans"/>
              </a:rPr>
              <a:t>15 min</a:t>
            </a:r>
          </a:p>
        </p:txBody>
      </p:sp>
      <p:sp>
        <p:nvSpPr>
          <p:cNvPr id="25" name="Rectangle 24"/>
          <p:cNvSpPr/>
          <p:nvPr/>
        </p:nvSpPr>
        <p:spPr>
          <a:xfrm>
            <a:off x="1261872" y="512064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1444751" y="5120640"/>
            <a:ext cx="640080" cy="457200"/>
          </a:xfrm>
          <a:prstGeom prst="rect">
            <a:avLst/>
          </a:prstGeom>
          <a:noFill/>
        </p:spPr>
        <p:txBody>
          <a:bodyPr wrap="square" lIns="0" tIns="18288" rIns="0" bIns="18288" anchor="ctr">
            <a:spAutoFit/>
          </a:bodyPr>
          <a:lstStyle/>
          <a:p>
            <a:pPr algn="l"/>
            <a:r>
              <a:rPr sz="1500" b="1" i="0">
                <a:solidFill>
                  <a:srgbClr val="2165CB"/>
                </a:solidFill>
                <a:latin typeface="Open Sans"/>
              </a:rPr>
              <a:t>06</a:t>
            </a:r>
          </a:p>
        </p:txBody>
      </p:sp>
      <p:sp>
        <p:nvSpPr>
          <p:cNvPr id="27" name="TextBox 26"/>
          <p:cNvSpPr txBox="1"/>
          <p:nvPr/>
        </p:nvSpPr>
        <p:spPr>
          <a:xfrm>
            <a:off x="2084831" y="5120640"/>
            <a:ext cx="5029200" cy="457200"/>
          </a:xfrm>
          <a:prstGeom prst="rect">
            <a:avLst/>
          </a:prstGeom>
          <a:noFill/>
        </p:spPr>
        <p:txBody>
          <a:bodyPr wrap="square" lIns="0" tIns="18288" rIns="0" bIns="18288" anchor="ctr">
            <a:spAutoFit/>
          </a:bodyPr>
          <a:lstStyle/>
          <a:p>
            <a:pPr algn="l"/>
            <a:r>
              <a:rPr sz="1300" b="0" i="0">
                <a:solidFill>
                  <a:srgbClr val="242627"/>
                </a:solidFill>
                <a:latin typeface="Open Sans"/>
              </a:rPr>
              <a:t>Mjerenje inkrementalnog učinka i pitanja</a:t>
            </a:r>
          </a:p>
        </p:txBody>
      </p:sp>
      <p:sp>
        <p:nvSpPr>
          <p:cNvPr id="28" name="TextBox 27"/>
          <p:cNvSpPr txBox="1"/>
          <p:nvPr/>
        </p:nvSpPr>
        <p:spPr>
          <a:xfrm>
            <a:off x="6931152" y="5120640"/>
            <a:ext cx="914400" cy="457200"/>
          </a:xfrm>
          <a:prstGeom prst="rect">
            <a:avLst/>
          </a:prstGeom>
          <a:noFill/>
        </p:spPr>
        <p:txBody>
          <a:bodyPr wrap="square" lIns="0" tIns="18288" rIns="0" bIns="18288" anchor="ctr">
            <a:spAutoFit/>
          </a:bodyPr>
          <a:lstStyle/>
          <a:p>
            <a:pPr algn="r"/>
            <a:r>
              <a:rPr sz="1200" b="0" i="0">
                <a:solidFill>
                  <a:srgbClr val="5C626B"/>
                </a:solidFill>
                <a:latin typeface="Open Sans"/>
              </a:rPr>
              <a:t>5 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01 · ZAŠTO POPUST NE GRADI VJERNOST</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Oglas kaže jedno,</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bilanca drugo</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Poznati trgovac oglašavao je uspješno uvođenje programa vjernosti. Njegov javni račun dobiti i gubitka govori drugim jezikom.</a:t>
            </a:r>
          </a:p>
        </p:txBody>
      </p:sp>
      <p:sp>
        <p:nvSpPr>
          <p:cNvPr id="6" name="Rectangle 5"/>
          <p:cNvSpPr/>
          <p:nvPr/>
        </p:nvSpPr>
        <p:spPr>
          <a:xfrm>
            <a:off x="1261872" y="2514600"/>
            <a:ext cx="4480560" cy="242316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536192" y="2743200"/>
            <a:ext cx="3931920" cy="411480"/>
          </a:xfrm>
          <a:prstGeom prst="rect">
            <a:avLst/>
          </a:prstGeom>
          <a:noFill/>
        </p:spPr>
        <p:txBody>
          <a:bodyPr wrap="square" lIns="0" tIns="18288" rIns="0" bIns="18288" anchor="t">
            <a:spAutoFit/>
          </a:bodyPr>
          <a:lstStyle/>
          <a:p>
            <a:pPr algn="l"/>
            <a:r>
              <a:rPr sz="1500" b="1" i="0">
                <a:solidFill>
                  <a:srgbClr val="2165CB"/>
                </a:solidFill>
                <a:latin typeface="Open Sans"/>
              </a:rPr>
              <a:t>Što kaže oglas</a:t>
            </a:r>
          </a:p>
        </p:txBody>
      </p:sp>
      <p:sp>
        <p:nvSpPr>
          <p:cNvPr id="8" name="TextBox 7"/>
          <p:cNvSpPr txBox="1"/>
          <p:nvPr/>
        </p:nvSpPr>
        <p:spPr>
          <a:xfrm>
            <a:off x="1536192" y="3291840"/>
            <a:ext cx="3931920" cy="1554480"/>
          </a:xfrm>
          <a:prstGeom prst="rect">
            <a:avLst/>
          </a:prstGeom>
          <a:noFill/>
        </p:spPr>
        <p:txBody>
          <a:bodyPr wrap="square" lIns="0" tIns="18288" rIns="0" bIns="18288" anchor="t">
            <a:spAutoFit/>
          </a:bodyPr>
          <a:lstStyle/>
          <a:p>
            <a:pPr algn="l"/>
            <a:r>
              <a:rPr sz="1400" b="0" i="0">
                <a:solidFill>
                  <a:srgbClr val="2EA86B"/>
                </a:solidFill>
                <a:latin typeface="Open Sans"/>
              </a:rPr>
              <a:t>▲  </a:t>
            </a:r>
            <a:r>
              <a:rPr sz="1600" b="1" i="0">
                <a:solidFill>
                  <a:srgbClr val="242627"/>
                </a:solidFill>
                <a:latin typeface="Open Sans"/>
              </a:rPr>
              <a:t>Članovi kupuju više</a:t>
            </a:r>
          </a:p>
          <a:p>
            <a:pPr algn="l">
              <a:spcBef>
                <a:spcPts val="800"/>
              </a:spcBef>
            </a:pPr>
            <a:r>
              <a:rPr sz="1400" b="0" i="0">
                <a:solidFill>
                  <a:srgbClr val="2EA86B"/>
                </a:solidFill>
                <a:latin typeface="Open Sans"/>
              </a:rPr>
              <a:t>▲  </a:t>
            </a:r>
            <a:r>
              <a:rPr sz="1600" b="0" i="0">
                <a:solidFill>
                  <a:srgbClr val="242627"/>
                </a:solidFill>
                <a:latin typeface="Open Sans"/>
              </a:rPr>
              <a:t>Udio članova raste</a:t>
            </a:r>
          </a:p>
          <a:p>
            <a:pPr algn="l">
              <a:spcBef>
                <a:spcPts val="800"/>
              </a:spcBef>
            </a:pPr>
            <a:r>
              <a:rPr sz="1400" b="0" i="0">
                <a:solidFill>
                  <a:srgbClr val="2EA86B"/>
                </a:solidFill>
                <a:latin typeface="Open Sans"/>
              </a:rPr>
              <a:t>▲  </a:t>
            </a:r>
            <a:r>
              <a:rPr sz="1600" b="0" i="0">
                <a:solidFill>
                  <a:srgbClr val="242627"/>
                </a:solidFill>
                <a:latin typeface="Open Sans"/>
              </a:rPr>
              <a:t>Promet raste</a:t>
            </a:r>
          </a:p>
        </p:txBody>
      </p:sp>
      <p:sp>
        <p:nvSpPr>
          <p:cNvPr id="9" name="Rectangle 8"/>
          <p:cNvSpPr/>
          <p:nvPr/>
        </p:nvSpPr>
        <p:spPr>
          <a:xfrm>
            <a:off x="6519672" y="2514600"/>
            <a:ext cx="4480560" cy="242316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793992" y="2743200"/>
            <a:ext cx="3931920" cy="411480"/>
          </a:xfrm>
          <a:prstGeom prst="rect">
            <a:avLst/>
          </a:prstGeom>
          <a:noFill/>
        </p:spPr>
        <p:txBody>
          <a:bodyPr wrap="square" lIns="0" tIns="18288" rIns="0" bIns="18288" anchor="t">
            <a:spAutoFit/>
          </a:bodyPr>
          <a:lstStyle/>
          <a:p>
            <a:pPr algn="l"/>
            <a:r>
              <a:rPr sz="1500" b="1" i="0">
                <a:solidFill>
                  <a:srgbClr val="3CC9D8"/>
                </a:solidFill>
                <a:latin typeface="Open Sans"/>
              </a:rPr>
              <a:t>Što kaže bilanca</a:t>
            </a:r>
          </a:p>
        </p:txBody>
      </p:sp>
      <p:sp>
        <p:nvSpPr>
          <p:cNvPr id="11" name="TextBox 10"/>
          <p:cNvSpPr txBox="1"/>
          <p:nvPr/>
        </p:nvSpPr>
        <p:spPr>
          <a:xfrm>
            <a:off x="6793992" y="3291840"/>
            <a:ext cx="3931920" cy="1554480"/>
          </a:xfrm>
          <a:prstGeom prst="rect">
            <a:avLst/>
          </a:prstGeom>
          <a:noFill/>
        </p:spPr>
        <p:txBody>
          <a:bodyPr wrap="square" lIns="0" tIns="18288" rIns="0" bIns="18288" anchor="t">
            <a:spAutoFit/>
          </a:bodyPr>
          <a:lstStyle/>
          <a:p>
            <a:pPr algn="l"/>
            <a:r>
              <a:rPr sz="1400" b="0" i="0">
                <a:solidFill>
                  <a:srgbClr val="D9534F"/>
                </a:solidFill>
                <a:latin typeface="Open Sans"/>
              </a:rPr>
              <a:t>▼  </a:t>
            </a:r>
            <a:r>
              <a:rPr sz="1600" b="1" i="0">
                <a:solidFill>
                  <a:srgbClr val="FFFFFF"/>
                </a:solidFill>
                <a:latin typeface="Open Sans"/>
              </a:rPr>
              <a:t>Dodana vrijednost pada</a:t>
            </a:r>
          </a:p>
          <a:p>
            <a:pPr algn="l">
              <a:spcBef>
                <a:spcPts val="800"/>
              </a:spcBef>
            </a:pPr>
            <a:r>
              <a:rPr sz="1400" b="0" i="0">
                <a:solidFill>
                  <a:srgbClr val="D9534F"/>
                </a:solidFill>
                <a:latin typeface="Open Sans"/>
              </a:rPr>
              <a:t>▼  </a:t>
            </a:r>
            <a:r>
              <a:rPr sz="1600" b="0" i="0">
                <a:solidFill>
                  <a:srgbClr val="FFFFFF"/>
                </a:solidFill>
                <a:latin typeface="Open Sans"/>
              </a:rPr>
              <a:t>kao udio u prihodima</a:t>
            </a:r>
          </a:p>
          <a:p>
            <a:pPr algn="l">
              <a:spcBef>
                <a:spcPts val="800"/>
              </a:spcBef>
            </a:pPr>
            <a:r>
              <a:rPr sz="1400" b="0" i="0">
                <a:solidFill>
                  <a:srgbClr val="D9534F"/>
                </a:solidFill>
                <a:latin typeface="Open Sans"/>
              </a:rPr>
              <a:t>▼  </a:t>
            </a:r>
            <a:r>
              <a:rPr sz="1600" b="0" i="0">
                <a:solidFill>
                  <a:srgbClr val="FFFFFF"/>
                </a:solidFill>
                <a:latin typeface="Open Sans"/>
              </a:rPr>
              <a:t>i u apsolutnom iznosu</a:t>
            </a:r>
          </a:p>
        </p:txBody>
      </p:sp>
      <p:sp>
        <p:nvSpPr>
          <p:cNvPr id="12" name="TextBox 11"/>
          <p:cNvSpPr txBox="1"/>
          <p:nvPr/>
        </p:nvSpPr>
        <p:spPr>
          <a:xfrm>
            <a:off x="5833872" y="3337560"/>
            <a:ext cx="594360" cy="731520"/>
          </a:xfrm>
          <a:prstGeom prst="rect">
            <a:avLst/>
          </a:prstGeom>
          <a:noFill/>
        </p:spPr>
        <p:txBody>
          <a:bodyPr wrap="square" lIns="0" tIns="18288" rIns="0" bIns="18288" anchor="ctr">
            <a:spAutoFit/>
          </a:bodyPr>
          <a:lstStyle/>
          <a:p>
            <a:pPr algn="ctr"/>
            <a:r>
              <a:rPr sz="2000" b="1" i="0">
                <a:solidFill>
                  <a:srgbClr val="9AA3AE"/>
                </a:solidFill>
                <a:latin typeface="Open Sans"/>
              </a:rPr>
              <a:t>vs</a:t>
            </a:r>
          </a:p>
        </p:txBody>
      </p:sp>
      <p:sp>
        <p:nvSpPr>
          <p:cNvPr id="13" name="TextBox 12"/>
          <p:cNvSpPr txBox="1"/>
          <p:nvPr/>
        </p:nvSpPr>
        <p:spPr>
          <a:xfrm>
            <a:off x="1261872" y="5074920"/>
            <a:ext cx="9710928" cy="457200"/>
          </a:xfrm>
          <a:prstGeom prst="rect">
            <a:avLst/>
          </a:prstGeom>
          <a:noFill/>
        </p:spPr>
        <p:txBody>
          <a:bodyPr wrap="square" lIns="0" tIns="18288" rIns="0" bIns="18288" anchor="t">
            <a:spAutoFit/>
          </a:bodyPr>
          <a:lstStyle/>
          <a:p>
            <a:pPr algn="l"/>
            <a:r>
              <a:rPr sz="1700" b="1" i="0">
                <a:solidFill>
                  <a:srgbClr val="2266CC"/>
                </a:solidFill>
                <a:latin typeface="Open Sans"/>
              </a:rPr>
              <a:t>Program broji promet i članove. Tvrtka živi od marže.</a:t>
            </a:r>
          </a:p>
        </p:txBody>
      </p:sp>
      <p:sp>
        <p:nvSpPr>
          <p:cNvPr id="14" name="Rectangle 13"/>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444751" y="5806440"/>
            <a:ext cx="1737360" cy="548640"/>
          </a:xfrm>
          <a:prstGeom prst="rect">
            <a:avLst/>
          </a:prstGeom>
          <a:noFill/>
        </p:spPr>
        <p:txBody>
          <a:bodyPr wrap="square" lIns="0" tIns="18288" rIns="0" bIns="18288" anchor="ctr">
            <a:spAutoFit/>
          </a:bodyPr>
          <a:lstStyle/>
          <a:p>
            <a:pPr algn="l"/>
            <a:r>
              <a:rPr sz="1200" b="1" i="0">
                <a:solidFill>
                  <a:srgbClr val="2266CC"/>
                </a:solidFill>
                <a:latin typeface="Open Sans"/>
              </a:rPr>
              <a:t>Teza</a:t>
            </a:r>
          </a:p>
        </p:txBody>
      </p:sp>
      <p:sp>
        <p:nvSpPr>
          <p:cNvPr id="16" name="TextBox 15"/>
          <p:cNvSpPr txBox="1"/>
          <p:nvPr/>
        </p:nvSpPr>
        <p:spPr>
          <a:xfrm>
            <a:off x="3182112" y="5806440"/>
            <a:ext cx="7790688" cy="548640"/>
          </a:xfrm>
          <a:prstGeom prst="rect">
            <a:avLst/>
          </a:prstGeom>
          <a:noFill/>
        </p:spPr>
        <p:txBody>
          <a:bodyPr wrap="square" lIns="0" tIns="18288" rIns="0" bIns="18288" anchor="ctr">
            <a:spAutoFit/>
          </a:bodyPr>
          <a:lstStyle/>
          <a:p>
            <a:pPr algn="l"/>
            <a:r>
              <a:rPr sz="1250" b="0" i="0">
                <a:solidFill>
                  <a:srgbClr val="242627"/>
                </a:solidFill>
                <a:latin typeface="Open Sans"/>
              </a:rPr>
              <a:t>Popust nije problem. Problem je neselektivan, nemjeren i neinkrementalan popust.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01 · ZAŠTO POPUST NE GRADI VJERNOST</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Metrika koja raste</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dok tvrtka umire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Sears, program »Shop Your Way«: udio prodaje članovima rastao je dok su prihodi padali.</a:t>
            </a:r>
          </a:p>
        </p:txBody>
      </p:sp>
      <p:sp>
        <p:nvSpPr>
          <p:cNvPr id="6" name="Rectangle 5"/>
          <p:cNvSpPr/>
          <p:nvPr/>
        </p:nvSpPr>
        <p:spPr>
          <a:xfrm>
            <a:off x="1261872" y="2468880"/>
            <a:ext cx="4617720" cy="196596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536192" y="2651760"/>
            <a:ext cx="4069080" cy="868680"/>
          </a:xfrm>
          <a:prstGeom prst="rect">
            <a:avLst/>
          </a:prstGeom>
          <a:noFill/>
        </p:spPr>
        <p:txBody>
          <a:bodyPr wrap="square" lIns="0" tIns="18288" rIns="0" bIns="18288" anchor="ctr">
            <a:spAutoFit/>
          </a:bodyPr>
          <a:lstStyle/>
          <a:p>
            <a:pPr algn="l"/>
            <a:r>
              <a:rPr sz="4000" b="1" i="0">
                <a:solidFill>
                  <a:srgbClr val="FFFFFF"/>
                </a:solidFill>
                <a:latin typeface="Open Sans"/>
              </a:rPr>
              <a:t>74 %</a:t>
            </a:r>
          </a:p>
        </p:txBody>
      </p:sp>
      <p:sp>
        <p:nvSpPr>
          <p:cNvPr id="8" name="TextBox 7"/>
          <p:cNvSpPr txBox="1"/>
          <p:nvPr/>
        </p:nvSpPr>
        <p:spPr>
          <a:xfrm>
            <a:off x="1536192" y="3566160"/>
            <a:ext cx="4069080" cy="822960"/>
          </a:xfrm>
          <a:prstGeom prst="rect">
            <a:avLst/>
          </a:prstGeom>
          <a:noFill/>
        </p:spPr>
        <p:txBody>
          <a:bodyPr wrap="square" lIns="0" tIns="18288" rIns="0" bIns="18288" anchor="t">
            <a:spAutoFit/>
          </a:bodyPr>
          <a:lstStyle/>
          <a:p>
            <a:pPr algn="l"/>
            <a:r>
              <a:rPr sz="1250" b="0" i="0">
                <a:solidFill>
                  <a:srgbClr val="FFFFFF"/>
                </a:solidFill>
                <a:latin typeface="Open Sans"/>
              </a:rPr>
              <a:t>prodaje 2014. ostvarili su članovi programa</a:t>
            </a:r>
          </a:p>
        </p:txBody>
      </p:sp>
      <p:sp>
        <p:nvSpPr>
          <p:cNvPr id="9" name="Rectangle 8"/>
          <p:cNvSpPr/>
          <p:nvPr/>
        </p:nvSpPr>
        <p:spPr>
          <a:xfrm>
            <a:off x="6336792" y="2468880"/>
            <a:ext cx="4617720" cy="196596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611112" y="2651760"/>
            <a:ext cx="4069080" cy="868680"/>
          </a:xfrm>
          <a:prstGeom prst="rect">
            <a:avLst/>
          </a:prstGeom>
          <a:noFill/>
        </p:spPr>
        <p:txBody>
          <a:bodyPr wrap="square" lIns="0" tIns="18288" rIns="0" bIns="18288" anchor="ctr">
            <a:spAutoFit/>
          </a:bodyPr>
          <a:lstStyle/>
          <a:p>
            <a:pPr algn="l"/>
            <a:r>
              <a:rPr sz="3000" b="1" i="0">
                <a:solidFill>
                  <a:srgbClr val="FFFFFF"/>
                </a:solidFill>
                <a:latin typeface="Open Sans"/>
              </a:rPr>
              <a:t>53 → 3,3 mlrd $</a:t>
            </a:r>
          </a:p>
        </p:txBody>
      </p:sp>
      <p:sp>
        <p:nvSpPr>
          <p:cNvPr id="11" name="TextBox 10"/>
          <p:cNvSpPr txBox="1"/>
          <p:nvPr/>
        </p:nvSpPr>
        <p:spPr>
          <a:xfrm>
            <a:off x="6611112" y="3566160"/>
            <a:ext cx="4069080" cy="822960"/>
          </a:xfrm>
          <a:prstGeom prst="rect">
            <a:avLst/>
          </a:prstGeom>
          <a:noFill/>
        </p:spPr>
        <p:txBody>
          <a:bodyPr wrap="square" lIns="0" tIns="18288" rIns="0" bIns="18288" anchor="t">
            <a:spAutoFit/>
          </a:bodyPr>
          <a:lstStyle/>
          <a:p>
            <a:pPr algn="l"/>
            <a:r>
              <a:rPr sz="1250" b="0" i="0">
                <a:solidFill>
                  <a:srgbClr val="FFFFFF"/>
                </a:solidFill>
                <a:latin typeface="Open Sans"/>
              </a:rPr>
              <a:t>prihodi Searsa između 2006. i 2020. – u međuvremenu stečaj</a:t>
            </a:r>
          </a:p>
        </p:txBody>
      </p:sp>
      <p:sp>
        <p:nvSpPr>
          <p:cNvPr id="12" name="TextBox 11"/>
          <p:cNvSpPr txBox="1"/>
          <p:nvPr/>
        </p:nvSpPr>
        <p:spPr>
          <a:xfrm>
            <a:off x="1261872" y="4617720"/>
            <a:ext cx="9710928" cy="1005840"/>
          </a:xfrm>
          <a:prstGeom prst="rect">
            <a:avLst/>
          </a:prstGeom>
          <a:noFill/>
        </p:spPr>
        <p:txBody>
          <a:bodyPr wrap="square" lIns="0" tIns="18288" rIns="0" bIns="18288" anchor="t">
            <a:spAutoFit/>
          </a:bodyPr>
          <a:lstStyle/>
          <a:p>
            <a:pPr algn="l"/>
            <a:r>
              <a:rPr sz="1250" b="1" i="0">
                <a:solidFill>
                  <a:srgbClr val="2165CB"/>
                </a:solidFill>
                <a:latin typeface="Open Sans"/>
              </a:rPr>
              <a:t>•  </a:t>
            </a:r>
            <a:r>
              <a:rPr sz="1250" b="0" i="0">
                <a:solidFill>
                  <a:srgbClr val="242627"/>
                </a:solidFill>
                <a:latin typeface="Open Sans"/>
              </a:rPr>
              <a:t>Bodovi su bili drugi popust uz prvi – dva promotivna modela istodobno gutala su maržu.</a:t>
            </a:r>
          </a:p>
          <a:p>
            <a:pPr algn="l">
              <a:spcBef>
                <a:spcPts val="400"/>
              </a:spcBef>
            </a:pPr>
            <a:r>
              <a:rPr sz="1250" b="1" i="0">
                <a:solidFill>
                  <a:srgbClr val="2165CB"/>
                </a:solidFill>
                <a:latin typeface="Open Sans"/>
              </a:rPr>
              <a:t>•  </a:t>
            </a:r>
            <a:r>
              <a:rPr sz="1250" b="0" i="0">
                <a:solidFill>
                  <a:srgbClr val="242627"/>
                </a:solidFill>
                <a:latin typeface="Open Sans"/>
              </a:rPr>
              <a:t>Udio članova rastao je jer se tvrtka smanjivala oko njih. Tko je ostao, bio je član.</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Udio prodaje članovima kaže koliko ste kupaca identificirali. Ne kaže što je program prouzročio.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02 · OD PONAŠANJA DO NAVIKE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Članovi kupuju tri puta više.</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I?</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U program se upisuju upravo kupci koji su već vezani. Usporedba članova s gostima zato mjeri i samoselekciju.</a:t>
            </a:r>
          </a:p>
        </p:txBody>
      </p:sp>
      <p:sp>
        <p:nvSpPr>
          <p:cNvPr id="6" name="Rectangle 5"/>
          <p:cNvSpPr/>
          <p:nvPr/>
        </p:nvSpPr>
        <p:spPr>
          <a:xfrm>
            <a:off x="1261872" y="2468880"/>
            <a:ext cx="4617720" cy="196596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536192" y="2651760"/>
            <a:ext cx="4069080" cy="868680"/>
          </a:xfrm>
          <a:prstGeom prst="rect">
            <a:avLst/>
          </a:prstGeom>
          <a:noFill/>
        </p:spPr>
        <p:txBody>
          <a:bodyPr wrap="square" lIns="0" tIns="18288" rIns="0" bIns="18288" anchor="ctr">
            <a:spAutoFit/>
          </a:bodyPr>
          <a:lstStyle/>
          <a:p>
            <a:pPr algn="l"/>
            <a:r>
              <a:rPr sz="4000" b="1" i="0">
                <a:solidFill>
                  <a:srgbClr val="FFFFFF"/>
                </a:solidFill>
                <a:latin typeface="Open Sans"/>
              </a:rPr>
              <a:t>3×</a:t>
            </a:r>
          </a:p>
        </p:txBody>
      </p:sp>
      <p:sp>
        <p:nvSpPr>
          <p:cNvPr id="8" name="TextBox 7"/>
          <p:cNvSpPr txBox="1"/>
          <p:nvPr/>
        </p:nvSpPr>
        <p:spPr>
          <a:xfrm>
            <a:off x="1536192" y="3566160"/>
            <a:ext cx="4069080" cy="822960"/>
          </a:xfrm>
          <a:prstGeom prst="rect">
            <a:avLst/>
          </a:prstGeom>
          <a:noFill/>
        </p:spPr>
        <p:txBody>
          <a:bodyPr wrap="square" lIns="0" tIns="18288" rIns="0" bIns="18288" anchor="t">
            <a:spAutoFit/>
          </a:bodyPr>
          <a:lstStyle/>
          <a:p>
            <a:pPr algn="l"/>
            <a:r>
              <a:rPr sz="1250" b="0" i="0">
                <a:solidFill>
                  <a:srgbClr val="FFFFFF"/>
                </a:solidFill>
                <a:latin typeface="Open Sans"/>
              </a:rPr>
              <a:t>toliko troše Nikeovi članovi u aplikaciji u usporedbi s gostima na Nike.com</a:t>
            </a:r>
          </a:p>
        </p:txBody>
      </p:sp>
      <p:sp>
        <p:nvSpPr>
          <p:cNvPr id="9" name="Rectangle 8"/>
          <p:cNvSpPr/>
          <p:nvPr/>
        </p:nvSpPr>
        <p:spPr>
          <a:xfrm>
            <a:off x="6336792" y="2468880"/>
            <a:ext cx="4617720" cy="196596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611112" y="2651760"/>
            <a:ext cx="4069080" cy="868680"/>
          </a:xfrm>
          <a:prstGeom prst="rect">
            <a:avLst/>
          </a:prstGeom>
          <a:noFill/>
        </p:spPr>
        <p:txBody>
          <a:bodyPr wrap="square" lIns="0" tIns="18288" rIns="0" bIns="18288" anchor="ctr">
            <a:spAutoFit/>
          </a:bodyPr>
          <a:lstStyle/>
          <a:p>
            <a:pPr algn="l"/>
            <a:r>
              <a:rPr sz="3000" b="1" i="0">
                <a:solidFill>
                  <a:srgbClr val="FFFFFF"/>
                </a:solidFill>
                <a:latin typeface="Open Sans"/>
              </a:rPr>
              <a:t>7× manji</a:t>
            </a:r>
          </a:p>
        </p:txBody>
      </p:sp>
      <p:sp>
        <p:nvSpPr>
          <p:cNvPr id="11" name="TextBox 10"/>
          <p:cNvSpPr txBox="1"/>
          <p:nvPr/>
        </p:nvSpPr>
        <p:spPr>
          <a:xfrm>
            <a:off x="6611112" y="3566160"/>
            <a:ext cx="4069080" cy="822960"/>
          </a:xfrm>
          <a:prstGeom prst="rect">
            <a:avLst/>
          </a:prstGeom>
          <a:noFill/>
        </p:spPr>
        <p:txBody>
          <a:bodyPr wrap="square" lIns="0" tIns="18288" rIns="0" bIns="18288" anchor="t">
            <a:spAutoFit/>
          </a:bodyPr>
          <a:lstStyle/>
          <a:p>
            <a:pPr algn="l"/>
            <a:r>
              <a:rPr sz="1250" b="0" i="0">
                <a:solidFill>
                  <a:srgbClr val="FFFFFF"/>
                </a:solidFill>
                <a:latin typeface="Open Sans"/>
              </a:rPr>
              <a:t>bio je učinak članstva kad su Leenheer i suautori samoselekciju statistički uzeli u obzir</a:t>
            </a:r>
          </a:p>
        </p:txBody>
      </p:sp>
      <p:sp>
        <p:nvSpPr>
          <p:cNvPr id="12" name="TextBox 11"/>
          <p:cNvSpPr txBox="1"/>
          <p:nvPr/>
        </p:nvSpPr>
        <p:spPr>
          <a:xfrm>
            <a:off x="1261872" y="4617720"/>
            <a:ext cx="9710928" cy="1005840"/>
          </a:xfrm>
          <a:prstGeom prst="rect">
            <a:avLst/>
          </a:prstGeom>
          <a:noFill/>
        </p:spPr>
        <p:txBody>
          <a:bodyPr wrap="square" lIns="0" tIns="18288" rIns="0" bIns="18288" anchor="t">
            <a:spAutoFit/>
          </a:bodyPr>
          <a:lstStyle/>
          <a:p>
            <a:pPr algn="l"/>
            <a:r>
              <a:rPr sz="1250" b="1" i="0">
                <a:solidFill>
                  <a:srgbClr val="2165CB"/>
                </a:solidFill>
                <a:latin typeface="Open Sans"/>
              </a:rPr>
              <a:t>•  </a:t>
            </a:r>
            <a:r>
              <a:rPr sz="1250" b="0" i="0">
                <a:solidFill>
                  <a:srgbClr val="242627"/>
                </a:solidFill>
                <a:latin typeface="Open Sans"/>
              </a:rPr>
              <a:t>Metastudija u Journal of Retailing (434 procjene učinka, 78 uzoraka): učinak ovisi o dizajnu programa i kategoriji – ne o izboru između popusta i odnosa.</a:t>
            </a:r>
          </a:p>
          <a:p>
            <a:pPr algn="l">
              <a:spcBef>
                <a:spcPts val="400"/>
              </a:spcBef>
            </a:pPr>
            <a:r>
              <a:rPr sz="1250" b="1" i="0">
                <a:solidFill>
                  <a:srgbClr val="2165CB"/>
                </a:solidFill>
                <a:latin typeface="Open Sans"/>
              </a:rPr>
              <a:t>•  </a:t>
            </a:r>
            <a:r>
              <a:rPr sz="1250" b="0" i="0">
                <a:solidFill>
                  <a:srgbClr val="242627"/>
                </a:solidFill>
                <a:latin typeface="Open Sans"/>
              </a:rPr>
              <a:t>Svaki grafikon »članovi protiv nečlanova« prodaje istu pogrešku. Omjere ne preslikavajte na svoju tvrtku – ali pouka vrijedi svugdje.</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Bez kontrolne skupine ne znate koliki je dio razlike stvorio program. To nije mjerenje, nego zaključak koji podaci ne podnose.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02 · OD PONAŠANJA DO NAVIKE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Tko zapravo</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mijenja ponašanje?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Yuping Liu je više godina pratila tko se nakon upisa u program trgovačkog lanca stvarno promijeni.</a:t>
            </a:r>
          </a:p>
        </p:txBody>
      </p:sp>
      <p:sp>
        <p:nvSpPr>
          <p:cNvPr id="6" name="Rectangle 5"/>
          <p:cNvSpPr/>
          <p:nvPr/>
        </p:nvSpPr>
        <p:spPr>
          <a:xfrm>
            <a:off x="1261872" y="2468880"/>
            <a:ext cx="4709160" cy="29260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470916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536192" y="2697480"/>
            <a:ext cx="4160520" cy="411480"/>
          </a:xfrm>
          <a:prstGeom prst="rect">
            <a:avLst/>
          </a:prstGeom>
          <a:noFill/>
        </p:spPr>
        <p:txBody>
          <a:bodyPr wrap="square" lIns="0" tIns="18288" rIns="0" bIns="18288" anchor="t">
            <a:spAutoFit/>
          </a:bodyPr>
          <a:lstStyle/>
          <a:p>
            <a:pPr algn="l"/>
            <a:r>
              <a:rPr sz="1600" b="1" i="0">
                <a:solidFill>
                  <a:srgbClr val="242627"/>
                </a:solidFill>
                <a:latin typeface="Open Sans"/>
              </a:rPr>
              <a:t>Teški kupci</a:t>
            </a:r>
          </a:p>
        </p:txBody>
      </p:sp>
      <p:sp>
        <p:nvSpPr>
          <p:cNvPr id="9" name="TextBox 8"/>
          <p:cNvSpPr txBox="1"/>
          <p:nvPr/>
        </p:nvSpPr>
        <p:spPr>
          <a:xfrm>
            <a:off x="1536192" y="3246120"/>
            <a:ext cx="4160520" cy="2011680"/>
          </a:xfrm>
          <a:prstGeom prst="rect">
            <a:avLst/>
          </a:prstGeom>
          <a:noFill/>
        </p:spPr>
        <p:txBody>
          <a:bodyPr wrap="square" lIns="0" tIns="18288" rIns="0" bIns="18288" anchor="t">
            <a:spAutoFit/>
          </a:bodyPr>
          <a:lstStyle/>
          <a:p>
            <a:pPr algn="l"/>
            <a:r>
              <a:rPr sz="1250" b="1" i="0">
                <a:solidFill>
                  <a:srgbClr val="2165CB"/>
                </a:solidFill>
                <a:latin typeface="Open Sans"/>
              </a:rPr>
              <a:t>•  </a:t>
            </a:r>
            <a:r>
              <a:rPr sz="1250" b="0" i="0">
                <a:solidFill>
                  <a:srgbClr val="242627"/>
                </a:solidFill>
                <a:latin typeface="Open Sans"/>
              </a:rPr>
              <a:t>Nagrade iskorištavaju najčešće</a:t>
            </a:r>
          </a:p>
          <a:p>
            <a:pPr algn="l">
              <a:spcBef>
                <a:spcPts val="700"/>
              </a:spcBef>
            </a:pPr>
            <a:r>
              <a:rPr sz="1250" b="1" i="0">
                <a:solidFill>
                  <a:srgbClr val="2165CB"/>
                </a:solidFill>
                <a:latin typeface="Open Sans"/>
              </a:rPr>
              <a:t>•  </a:t>
            </a:r>
            <a:r>
              <a:rPr sz="1250" b="0" i="0">
                <a:solidFill>
                  <a:srgbClr val="242627"/>
                </a:solidFill>
                <a:latin typeface="Open Sans"/>
              </a:rPr>
              <a:t>Kupovno ponašanje ne mijenjaju</a:t>
            </a:r>
          </a:p>
          <a:p>
            <a:pPr algn="l">
              <a:spcBef>
                <a:spcPts val="700"/>
              </a:spcBef>
            </a:pPr>
            <a:r>
              <a:rPr sz="1250" b="1" i="0">
                <a:solidFill>
                  <a:srgbClr val="2165CB"/>
                </a:solidFill>
                <a:latin typeface="Open Sans"/>
              </a:rPr>
              <a:t>•  </a:t>
            </a:r>
            <a:r>
              <a:rPr sz="1250" b="0" i="0">
                <a:solidFill>
                  <a:srgbClr val="242627"/>
                </a:solidFill>
                <a:latin typeface="Open Sans"/>
              </a:rPr>
              <a:t>Najveći rizik da program plaća kupnje koje bi se dogodile i bez njega</a:t>
            </a:r>
          </a:p>
        </p:txBody>
      </p:sp>
      <p:sp>
        <p:nvSpPr>
          <p:cNvPr id="10" name="Rectangle 9"/>
          <p:cNvSpPr/>
          <p:nvPr/>
        </p:nvSpPr>
        <p:spPr>
          <a:xfrm>
            <a:off x="6263640" y="2468880"/>
            <a:ext cx="4709160" cy="29260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6537960" y="2697480"/>
            <a:ext cx="4160520" cy="411480"/>
          </a:xfrm>
          <a:prstGeom prst="rect">
            <a:avLst/>
          </a:prstGeom>
          <a:noFill/>
        </p:spPr>
        <p:txBody>
          <a:bodyPr wrap="square" lIns="0" tIns="18288" rIns="0" bIns="18288" anchor="t">
            <a:spAutoFit/>
          </a:bodyPr>
          <a:lstStyle/>
          <a:p>
            <a:pPr algn="l"/>
            <a:r>
              <a:rPr sz="1600" b="1" i="0">
                <a:solidFill>
                  <a:srgbClr val="FFFFFF"/>
                </a:solidFill>
                <a:latin typeface="Open Sans"/>
              </a:rPr>
              <a:t>Laki i umjereni kupci</a:t>
            </a:r>
          </a:p>
        </p:txBody>
      </p:sp>
      <p:sp>
        <p:nvSpPr>
          <p:cNvPr id="12" name="TextBox 11"/>
          <p:cNvSpPr txBox="1"/>
          <p:nvPr/>
        </p:nvSpPr>
        <p:spPr>
          <a:xfrm>
            <a:off x="6537960" y="3246120"/>
            <a:ext cx="4160520" cy="2011680"/>
          </a:xfrm>
          <a:prstGeom prst="rect">
            <a:avLst/>
          </a:prstGeom>
          <a:noFill/>
        </p:spPr>
        <p:txBody>
          <a:bodyPr wrap="square" lIns="0" tIns="18288" rIns="0" bIns="18288" anchor="t">
            <a:spAutoFit/>
          </a:bodyPr>
          <a:lstStyle/>
          <a:p>
            <a:pPr algn="l"/>
            <a:r>
              <a:rPr sz="1250" b="1" i="0">
                <a:solidFill>
                  <a:srgbClr val="FFFFFF"/>
                </a:solidFill>
                <a:latin typeface="Open Sans"/>
              </a:rPr>
              <a:t>•  </a:t>
            </a:r>
            <a:r>
              <a:rPr sz="1250" b="0" i="0">
                <a:solidFill>
                  <a:srgbClr val="FFFFFF"/>
                </a:solidFill>
                <a:latin typeface="Open Sans"/>
              </a:rPr>
              <a:t>Postupno kupuju više</a:t>
            </a:r>
          </a:p>
          <a:p>
            <a:pPr algn="l">
              <a:spcBef>
                <a:spcPts val="700"/>
              </a:spcBef>
            </a:pPr>
            <a:r>
              <a:rPr sz="1250" b="1" i="0">
                <a:solidFill>
                  <a:srgbClr val="FFFFFF"/>
                </a:solidFill>
                <a:latin typeface="Open Sans"/>
              </a:rPr>
              <a:t>•  </a:t>
            </a:r>
            <a:r>
              <a:rPr sz="1250" b="0" i="0">
                <a:solidFill>
                  <a:srgbClr val="FFFFFF"/>
                </a:solidFill>
                <a:latin typeface="Open Sans"/>
              </a:rPr>
              <a:t>Počinju kupovati i druge kategorije</a:t>
            </a:r>
          </a:p>
          <a:p>
            <a:pPr algn="l">
              <a:spcBef>
                <a:spcPts val="700"/>
              </a:spcBef>
            </a:pPr>
            <a:r>
              <a:rPr sz="1250" b="1" i="0">
                <a:solidFill>
                  <a:srgbClr val="FFFFFF"/>
                </a:solidFill>
                <a:latin typeface="Open Sans"/>
              </a:rPr>
              <a:t>•  </a:t>
            </a:r>
            <a:r>
              <a:rPr sz="1250" b="0" i="0">
                <a:solidFill>
                  <a:srgbClr val="FFFFFF"/>
                </a:solidFill>
                <a:latin typeface="Open Sans"/>
              </a:rPr>
              <a:t>Neiskorišten potencijal – pojedinačno malen, zajedno velik</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Potencijal programa je u segmentu koji na sastancima nitko ne gleda jer je pojedinačno malen.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02 · OD PONAŠANJA DO NAVIKE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Dizajn mijenja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ponašanje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Nunes i Drèze, autopraonica, 300 kartica vjernosti. Isti trud, ista nagrada – drugačiji dizajn.</a:t>
            </a:r>
          </a:p>
        </p:txBody>
      </p:sp>
      <p:sp>
        <p:nvSpPr>
          <p:cNvPr id="6" name="Rectangle 5"/>
          <p:cNvSpPr/>
          <p:nvPr/>
        </p:nvSpPr>
        <p:spPr>
          <a:xfrm>
            <a:off x="1261872" y="2468880"/>
            <a:ext cx="2240280" cy="26974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224028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463039" y="2651760"/>
            <a:ext cx="1837944" cy="411480"/>
          </a:xfrm>
          <a:prstGeom prst="rect">
            <a:avLst/>
          </a:prstGeom>
          <a:noFill/>
        </p:spPr>
        <p:txBody>
          <a:bodyPr wrap="square" lIns="0" tIns="18288" rIns="0" bIns="18288" anchor="t">
            <a:spAutoFit/>
          </a:bodyPr>
          <a:lstStyle/>
          <a:p>
            <a:pPr algn="l"/>
            <a:r>
              <a:rPr sz="1200" b="1" i="0">
                <a:solidFill>
                  <a:srgbClr val="5C626B"/>
                </a:solidFill>
                <a:latin typeface="Open Sans"/>
              </a:rPr>
              <a:t>8 praznih polja</a:t>
            </a:r>
          </a:p>
        </p:txBody>
      </p:sp>
      <p:sp>
        <p:nvSpPr>
          <p:cNvPr id="9" name="TextBox 8"/>
          <p:cNvSpPr txBox="1"/>
          <p:nvPr/>
        </p:nvSpPr>
        <p:spPr>
          <a:xfrm>
            <a:off x="1463039" y="3291840"/>
            <a:ext cx="1837944" cy="914400"/>
          </a:xfrm>
          <a:prstGeom prst="rect">
            <a:avLst/>
          </a:prstGeom>
          <a:noFill/>
        </p:spPr>
        <p:txBody>
          <a:bodyPr wrap="square" lIns="0" tIns="18288" rIns="0" bIns="18288" anchor="t">
            <a:spAutoFit/>
          </a:bodyPr>
          <a:lstStyle/>
          <a:p>
            <a:pPr algn="l"/>
            <a:r>
              <a:rPr sz="4400" b="1" i="0">
                <a:solidFill>
                  <a:srgbClr val="242627"/>
                </a:solidFill>
                <a:latin typeface="Open Sans"/>
              </a:rPr>
              <a:t>19 %</a:t>
            </a:r>
          </a:p>
        </p:txBody>
      </p:sp>
      <p:sp>
        <p:nvSpPr>
          <p:cNvPr id="10" name="TextBox 9"/>
          <p:cNvSpPr txBox="1"/>
          <p:nvPr/>
        </p:nvSpPr>
        <p:spPr>
          <a:xfrm>
            <a:off x="1463039" y="4297680"/>
            <a:ext cx="1837944" cy="822960"/>
          </a:xfrm>
          <a:prstGeom prst="rect">
            <a:avLst/>
          </a:prstGeom>
          <a:noFill/>
        </p:spPr>
        <p:txBody>
          <a:bodyPr wrap="square" lIns="0" tIns="18288" rIns="0" bIns="18288" anchor="t">
            <a:spAutoFit/>
          </a:bodyPr>
          <a:lstStyle/>
          <a:p>
            <a:pPr algn="l"/>
            <a:r>
              <a:rPr sz="1150" b="0" i="0">
                <a:solidFill>
                  <a:srgbClr val="5C626B"/>
                </a:solidFill>
                <a:latin typeface="Open Sans"/>
              </a:rPr>
              <a:t>kupaca ispunilo je karticu u devet mjeseci</a:t>
            </a:r>
          </a:p>
        </p:txBody>
      </p:sp>
      <p:sp>
        <p:nvSpPr>
          <p:cNvPr id="11" name="Rectangle 10"/>
          <p:cNvSpPr/>
          <p:nvPr/>
        </p:nvSpPr>
        <p:spPr>
          <a:xfrm>
            <a:off x="3730752" y="2468880"/>
            <a:ext cx="2240280" cy="26974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3931920" y="2651760"/>
            <a:ext cx="1837944" cy="411480"/>
          </a:xfrm>
          <a:prstGeom prst="rect">
            <a:avLst/>
          </a:prstGeom>
          <a:noFill/>
        </p:spPr>
        <p:txBody>
          <a:bodyPr wrap="square" lIns="0" tIns="18288" rIns="0" bIns="18288" anchor="t">
            <a:spAutoFit/>
          </a:bodyPr>
          <a:lstStyle/>
          <a:p>
            <a:pPr algn="l"/>
            <a:r>
              <a:rPr sz="1200" b="1" i="0">
                <a:solidFill>
                  <a:srgbClr val="FFFFFF"/>
                </a:solidFill>
                <a:latin typeface="Open Sans"/>
              </a:rPr>
              <a:t>10 polja, 2 pečata već utisnuta</a:t>
            </a:r>
          </a:p>
        </p:txBody>
      </p:sp>
      <p:sp>
        <p:nvSpPr>
          <p:cNvPr id="13" name="TextBox 12"/>
          <p:cNvSpPr txBox="1"/>
          <p:nvPr/>
        </p:nvSpPr>
        <p:spPr>
          <a:xfrm>
            <a:off x="3931920" y="3291840"/>
            <a:ext cx="1837944" cy="914400"/>
          </a:xfrm>
          <a:prstGeom prst="rect">
            <a:avLst/>
          </a:prstGeom>
          <a:noFill/>
        </p:spPr>
        <p:txBody>
          <a:bodyPr wrap="square" lIns="0" tIns="18288" rIns="0" bIns="18288" anchor="t">
            <a:spAutoFit/>
          </a:bodyPr>
          <a:lstStyle/>
          <a:p>
            <a:pPr algn="l"/>
            <a:r>
              <a:rPr sz="4400" b="1" i="0">
                <a:solidFill>
                  <a:srgbClr val="FFFFFF"/>
                </a:solidFill>
                <a:latin typeface="Open Sans"/>
              </a:rPr>
              <a:t>34 %</a:t>
            </a:r>
          </a:p>
        </p:txBody>
      </p:sp>
      <p:sp>
        <p:nvSpPr>
          <p:cNvPr id="14" name="TextBox 13"/>
          <p:cNvSpPr txBox="1"/>
          <p:nvPr/>
        </p:nvSpPr>
        <p:spPr>
          <a:xfrm>
            <a:off x="3931920" y="4297680"/>
            <a:ext cx="1837944" cy="822960"/>
          </a:xfrm>
          <a:prstGeom prst="rect">
            <a:avLst/>
          </a:prstGeom>
          <a:noFill/>
        </p:spPr>
        <p:txBody>
          <a:bodyPr wrap="square" lIns="0" tIns="18288" rIns="0" bIns="18288" anchor="t">
            <a:spAutoFit/>
          </a:bodyPr>
          <a:lstStyle/>
          <a:p>
            <a:pPr algn="l"/>
            <a:r>
              <a:rPr sz="1150" b="0" i="0">
                <a:solidFill>
                  <a:srgbClr val="FFFFFF"/>
                </a:solidFill>
                <a:latin typeface="Open Sans"/>
              </a:rPr>
              <a:t>kupaca ispunilo je karticu u devet mjeseci</a:t>
            </a:r>
          </a:p>
        </p:txBody>
      </p:sp>
      <p:sp>
        <p:nvSpPr>
          <p:cNvPr id="15" name="TextBox 14"/>
          <p:cNvSpPr txBox="1"/>
          <p:nvPr/>
        </p:nvSpPr>
        <p:spPr>
          <a:xfrm>
            <a:off x="6473952" y="2423160"/>
            <a:ext cx="4498848" cy="640080"/>
          </a:xfrm>
          <a:prstGeom prst="rect">
            <a:avLst/>
          </a:prstGeom>
          <a:noFill/>
        </p:spPr>
        <p:txBody>
          <a:bodyPr wrap="square" lIns="0" tIns="18288" rIns="0" bIns="18288" anchor="t">
            <a:spAutoFit/>
          </a:bodyPr>
          <a:lstStyle/>
          <a:p>
            <a:pPr algn="l"/>
            <a:r>
              <a:rPr sz="1350" b="1" i="0">
                <a:solidFill>
                  <a:srgbClr val="2266CC"/>
                </a:solidFill>
                <a:latin typeface="Open Sans"/>
              </a:rPr>
              <a:t>Program mora imati zapisano koje ponašanje kupuje – prije nego što izda prvi bod</a:t>
            </a:r>
          </a:p>
        </p:txBody>
      </p:sp>
      <p:sp>
        <p:nvSpPr>
          <p:cNvPr id="16" name="Rectangle 15"/>
          <p:cNvSpPr/>
          <p:nvPr/>
        </p:nvSpPr>
        <p:spPr>
          <a:xfrm>
            <a:off x="6473952" y="3154680"/>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6473952" y="3154680"/>
            <a:ext cx="457200" cy="402336"/>
          </a:xfrm>
          <a:prstGeom prst="rect">
            <a:avLst/>
          </a:prstGeom>
          <a:noFill/>
        </p:spPr>
        <p:txBody>
          <a:bodyPr wrap="square" lIns="0" tIns="18288" rIns="0" bIns="18288" anchor="ctr">
            <a:spAutoFit/>
          </a:bodyPr>
          <a:lstStyle/>
          <a:p>
            <a:pPr algn="ctr"/>
            <a:r>
              <a:rPr sz="1200" b="1" i="0">
                <a:solidFill>
                  <a:srgbClr val="FFFFFF"/>
                </a:solidFill>
                <a:latin typeface="Open Sans"/>
              </a:rPr>
              <a:t>01</a:t>
            </a:r>
          </a:p>
        </p:txBody>
      </p:sp>
      <p:sp>
        <p:nvSpPr>
          <p:cNvPr id="18" name="TextBox 17"/>
          <p:cNvSpPr txBox="1"/>
          <p:nvPr/>
        </p:nvSpPr>
        <p:spPr>
          <a:xfrm>
            <a:off x="7068312" y="3154680"/>
            <a:ext cx="3904487" cy="402336"/>
          </a:xfrm>
          <a:prstGeom prst="rect">
            <a:avLst/>
          </a:prstGeom>
          <a:noFill/>
        </p:spPr>
        <p:txBody>
          <a:bodyPr wrap="square" lIns="0" tIns="18288" rIns="0" bIns="18288" anchor="ctr">
            <a:spAutoFit/>
          </a:bodyPr>
          <a:lstStyle/>
          <a:p>
            <a:pPr algn="l"/>
            <a:r>
              <a:rPr sz="1350" b="0" i="0">
                <a:solidFill>
                  <a:srgbClr val="242627"/>
                </a:solidFill>
                <a:latin typeface="Open Sans"/>
              </a:rPr>
              <a:t>Prva kupnja koje inače ne bi bilo</a:t>
            </a:r>
          </a:p>
        </p:txBody>
      </p:sp>
      <p:sp>
        <p:nvSpPr>
          <p:cNvPr id="19" name="Rectangle 18"/>
          <p:cNvSpPr/>
          <p:nvPr/>
        </p:nvSpPr>
        <p:spPr>
          <a:xfrm>
            <a:off x="6473952" y="3666744"/>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6473952" y="3666744"/>
            <a:ext cx="457200" cy="402336"/>
          </a:xfrm>
          <a:prstGeom prst="rect">
            <a:avLst/>
          </a:prstGeom>
          <a:noFill/>
        </p:spPr>
        <p:txBody>
          <a:bodyPr wrap="square" lIns="0" tIns="18288" rIns="0" bIns="18288" anchor="ctr">
            <a:spAutoFit/>
          </a:bodyPr>
          <a:lstStyle/>
          <a:p>
            <a:pPr algn="ctr"/>
            <a:r>
              <a:rPr sz="1200" b="1" i="0">
                <a:solidFill>
                  <a:srgbClr val="FFFFFF"/>
                </a:solidFill>
                <a:latin typeface="Open Sans"/>
              </a:rPr>
              <a:t>02</a:t>
            </a:r>
          </a:p>
        </p:txBody>
      </p:sp>
      <p:sp>
        <p:nvSpPr>
          <p:cNvPr id="21" name="TextBox 20"/>
          <p:cNvSpPr txBox="1"/>
          <p:nvPr/>
        </p:nvSpPr>
        <p:spPr>
          <a:xfrm>
            <a:off x="7068312" y="3666744"/>
            <a:ext cx="3904487" cy="402336"/>
          </a:xfrm>
          <a:prstGeom prst="rect">
            <a:avLst/>
          </a:prstGeom>
          <a:noFill/>
        </p:spPr>
        <p:txBody>
          <a:bodyPr wrap="square" lIns="0" tIns="18288" rIns="0" bIns="18288" anchor="ctr">
            <a:spAutoFit/>
          </a:bodyPr>
          <a:lstStyle/>
          <a:p>
            <a:pPr algn="l"/>
            <a:r>
              <a:rPr sz="1350" b="0" i="0">
                <a:solidFill>
                  <a:srgbClr val="242627"/>
                </a:solidFill>
                <a:latin typeface="Open Sans"/>
              </a:rPr>
              <a:t>Ponovna kupnja koja dolazi ranije</a:t>
            </a:r>
          </a:p>
        </p:txBody>
      </p:sp>
      <p:sp>
        <p:nvSpPr>
          <p:cNvPr id="22" name="Rectangle 21"/>
          <p:cNvSpPr/>
          <p:nvPr/>
        </p:nvSpPr>
        <p:spPr>
          <a:xfrm>
            <a:off x="6473952" y="4178808"/>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6473952" y="4178808"/>
            <a:ext cx="457200" cy="402336"/>
          </a:xfrm>
          <a:prstGeom prst="rect">
            <a:avLst/>
          </a:prstGeom>
          <a:noFill/>
        </p:spPr>
        <p:txBody>
          <a:bodyPr wrap="square" lIns="0" tIns="18288" rIns="0" bIns="18288" anchor="ctr">
            <a:spAutoFit/>
          </a:bodyPr>
          <a:lstStyle/>
          <a:p>
            <a:pPr algn="ctr"/>
            <a:r>
              <a:rPr sz="1200" b="1" i="0">
                <a:solidFill>
                  <a:srgbClr val="FFFFFF"/>
                </a:solidFill>
                <a:latin typeface="Open Sans"/>
              </a:rPr>
              <a:t>03</a:t>
            </a:r>
          </a:p>
        </p:txBody>
      </p:sp>
      <p:sp>
        <p:nvSpPr>
          <p:cNvPr id="24" name="TextBox 23"/>
          <p:cNvSpPr txBox="1"/>
          <p:nvPr/>
        </p:nvSpPr>
        <p:spPr>
          <a:xfrm>
            <a:off x="7068312" y="4178808"/>
            <a:ext cx="3904487" cy="402336"/>
          </a:xfrm>
          <a:prstGeom prst="rect">
            <a:avLst/>
          </a:prstGeom>
          <a:noFill/>
        </p:spPr>
        <p:txBody>
          <a:bodyPr wrap="square" lIns="0" tIns="18288" rIns="0" bIns="18288" anchor="ctr">
            <a:spAutoFit/>
          </a:bodyPr>
          <a:lstStyle/>
          <a:p>
            <a:pPr algn="l"/>
            <a:r>
              <a:rPr sz="1350" b="0" i="0">
                <a:solidFill>
                  <a:srgbClr val="242627"/>
                </a:solidFill>
                <a:latin typeface="Open Sans"/>
              </a:rPr>
              <a:t>Druga kategorija kod istog kupca</a:t>
            </a:r>
          </a:p>
        </p:txBody>
      </p:sp>
      <p:sp>
        <p:nvSpPr>
          <p:cNvPr id="25" name="Rectangle 24"/>
          <p:cNvSpPr/>
          <p:nvPr/>
        </p:nvSpPr>
        <p:spPr>
          <a:xfrm>
            <a:off x="6473952" y="4690872"/>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6473952" y="4690872"/>
            <a:ext cx="457200" cy="402336"/>
          </a:xfrm>
          <a:prstGeom prst="rect">
            <a:avLst/>
          </a:prstGeom>
          <a:noFill/>
        </p:spPr>
        <p:txBody>
          <a:bodyPr wrap="square" lIns="0" tIns="18288" rIns="0" bIns="18288" anchor="ctr">
            <a:spAutoFit/>
          </a:bodyPr>
          <a:lstStyle/>
          <a:p>
            <a:pPr algn="ctr"/>
            <a:r>
              <a:rPr sz="1200" b="1" i="0">
                <a:solidFill>
                  <a:srgbClr val="FFFFFF"/>
                </a:solidFill>
                <a:latin typeface="Open Sans"/>
              </a:rPr>
              <a:t>04</a:t>
            </a:r>
          </a:p>
        </p:txBody>
      </p:sp>
      <p:sp>
        <p:nvSpPr>
          <p:cNvPr id="27" name="TextBox 26"/>
          <p:cNvSpPr txBox="1"/>
          <p:nvPr/>
        </p:nvSpPr>
        <p:spPr>
          <a:xfrm>
            <a:off x="7068312" y="4690872"/>
            <a:ext cx="3904487" cy="402336"/>
          </a:xfrm>
          <a:prstGeom prst="rect">
            <a:avLst/>
          </a:prstGeom>
          <a:noFill/>
        </p:spPr>
        <p:txBody>
          <a:bodyPr wrap="square" lIns="0" tIns="18288" rIns="0" bIns="18288" anchor="ctr">
            <a:spAutoFit/>
          </a:bodyPr>
          <a:lstStyle/>
          <a:p>
            <a:pPr algn="l"/>
            <a:r>
              <a:rPr sz="1350" b="0" i="0">
                <a:solidFill>
                  <a:srgbClr val="242627"/>
                </a:solidFill>
                <a:latin typeface="Open Sans"/>
              </a:rPr>
              <a:t>Kupac koji bi inače otišao</a:t>
            </a:r>
          </a:p>
        </p:txBody>
      </p:sp>
      <p:sp>
        <p:nvSpPr>
          <p:cNvPr id="28" name="Rectangle 27"/>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Četiri različita cilja, četiri različita mjerenja. Program koji ne zna koji slijedi, plaća sva četiri i ne dokazuje nijedan.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02 · OD PONAŠANJA DO NAVIKE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Od ponašanja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do navike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Popust potiče jedno ponašanje. Navika je ponašanje koje se ponavlja bez novog popusta – održavaju je povratna informacija i prepoznavanje.</a:t>
            </a:r>
          </a:p>
        </p:txBody>
      </p:sp>
      <p:sp>
        <p:nvSpPr>
          <p:cNvPr id="6" name="Rectangle 5"/>
          <p:cNvSpPr/>
          <p:nvPr/>
        </p:nvSpPr>
        <p:spPr>
          <a:xfrm>
            <a:off x="1261872" y="2514600"/>
            <a:ext cx="2139696" cy="12344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444751" y="2624328"/>
            <a:ext cx="1773936" cy="548640"/>
          </a:xfrm>
          <a:prstGeom prst="rect">
            <a:avLst/>
          </a:prstGeom>
          <a:noFill/>
        </p:spPr>
        <p:txBody>
          <a:bodyPr wrap="square" lIns="0" tIns="18288" rIns="0" bIns="18288" anchor="t">
            <a:spAutoFit/>
          </a:bodyPr>
          <a:lstStyle/>
          <a:p>
            <a:pPr algn="l"/>
            <a:r>
              <a:rPr sz="1400" b="1" i="0">
                <a:solidFill>
                  <a:srgbClr val="FFFFFF"/>
                </a:solidFill>
                <a:latin typeface="Open Sans"/>
              </a:rPr>
              <a:t>Poticaj</a:t>
            </a:r>
          </a:p>
        </p:txBody>
      </p:sp>
      <p:sp>
        <p:nvSpPr>
          <p:cNvPr id="8" name="TextBox 7"/>
          <p:cNvSpPr txBox="1"/>
          <p:nvPr/>
        </p:nvSpPr>
        <p:spPr>
          <a:xfrm>
            <a:off x="1444751" y="3227832"/>
            <a:ext cx="1773936" cy="457200"/>
          </a:xfrm>
          <a:prstGeom prst="rect">
            <a:avLst/>
          </a:prstGeom>
          <a:noFill/>
        </p:spPr>
        <p:txBody>
          <a:bodyPr wrap="square" lIns="0" tIns="18288" rIns="0" bIns="18288" anchor="t">
            <a:spAutoFit/>
          </a:bodyPr>
          <a:lstStyle/>
          <a:p>
            <a:pPr algn="l"/>
            <a:r>
              <a:rPr sz="1100" b="0" i="0">
                <a:solidFill>
                  <a:srgbClr val="FFFFFF"/>
                </a:solidFill>
                <a:latin typeface="Open Sans"/>
              </a:rPr>
              <a:t>poruka, kontekst, ponuda</a:t>
            </a:r>
          </a:p>
        </p:txBody>
      </p:sp>
      <p:sp>
        <p:nvSpPr>
          <p:cNvPr id="9" name="Chevron 8"/>
          <p:cNvSpPr/>
          <p:nvPr/>
        </p:nvSpPr>
        <p:spPr>
          <a:xfrm>
            <a:off x="3493008" y="293979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3785616" y="2514600"/>
            <a:ext cx="2139696" cy="12344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3968496" y="2624328"/>
            <a:ext cx="1773936" cy="548640"/>
          </a:xfrm>
          <a:prstGeom prst="rect">
            <a:avLst/>
          </a:prstGeom>
          <a:noFill/>
        </p:spPr>
        <p:txBody>
          <a:bodyPr wrap="square" lIns="0" tIns="18288" rIns="0" bIns="18288" anchor="t">
            <a:spAutoFit/>
          </a:bodyPr>
          <a:lstStyle/>
          <a:p>
            <a:pPr algn="l"/>
            <a:r>
              <a:rPr sz="1400" b="1" i="0">
                <a:solidFill>
                  <a:srgbClr val="FFFFFF"/>
                </a:solidFill>
                <a:latin typeface="Open Sans"/>
              </a:rPr>
              <a:t>Ponašanje</a:t>
            </a:r>
          </a:p>
        </p:txBody>
      </p:sp>
      <p:sp>
        <p:nvSpPr>
          <p:cNvPr id="12" name="TextBox 11"/>
          <p:cNvSpPr txBox="1"/>
          <p:nvPr/>
        </p:nvSpPr>
        <p:spPr>
          <a:xfrm>
            <a:off x="3968496" y="3227832"/>
            <a:ext cx="1773936" cy="457200"/>
          </a:xfrm>
          <a:prstGeom prst="rect">
            <a:avLst/>
          </a:prstGeom>
          <a:noFill/>
        </p:spPr>
        <p:txBody>
          <a:bodyPr wrap="square" lIns="0" tIns="18288" rIns="0" bIns="18288" anchor="t">
            <a:spAutoFit/>
          </a:bodyPr>
          <a:lstStyle/>
          <a:p>
            <a:pPr algn="l"/>
            <a:r>
              <a:rPr sz="1100" b="0" i="0">
                <a:solidFill>
                  <a:srgbClr val="FFFFFF"/>
                </a:solidFill>
                <a:latin typeface="Open Sans"/>
              </a:rPr>
              <a:t>kupnja, posjet, korištenje</a:t>
            </a:r>
          </a:p>
        </p:txBody>
      </p:sp>
      <p:sp>
        <p:nvSpPr>
          <p:cNvPr id="13" name="Chevron 12"/>
          <p:cNvSpPr/>
          <p:nvPr/>
        </p:nvSpPr>
        <p:spPr>
          <a:xfrm>
            <a:off x="6016752" y="293979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309360" y="2514600"/>
            <a:ext cx="2139696" cy="1234440"/>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492240" y="2624328"/>
            <a:ext cx="1773936" cy="548640"/>
          </a:xfrm>
          <a:prstGeom prst="rect">
            <a:avLst/>
          </a:prstGeom>
          <a:noFill/>
        </p:spPr>
        <p:txBody>
          <a:bodyPr wrap="square" lIns="0" tIns="18288" rIns="0" bIns="18288" anchor="t">
            <a:spAutoFit/>
          </a:bodyPr>
          <a:lstStyle/>
          <a:p>
            <a:pPr algn="l"/>
            <a:r>
              <a:rPr sz="1400" b="1" i="0">
                <a:solidFill>
                  <a:srgbClr val="FFFFFF"/>
                </a:solidFill>
                <a:latin typeface="Open Sans"/>
              </a:rPr>
              <a:t>Povratna informacija</a:t>
            </a:r>
          </a:p>
        </p:txBody>
      </p:sp>
      <p:sp>
        <p:nvSpPr>
          <p:cNvPr id="16" name="TextBox 15"/>
          <p:cNvSpPr txBox="1"/>
          <p:nvPr/>
        </p:nvSpPr>
        <p:spPr>
          <a:xfrm>
            <a:off x="6492240" y="3227832"/>
            <a:ext cx="1773936" cy="457200"/>
          </a:xfrm>
          <a:prstGeom prst="rect">
            <a:avLst/>
          </a:prstGeom>
          <a:noFill/>
        </p:spPr>
        <p:txBody>
          <a:bodyPr wrap="square" lIns="0" tIns="18288" rIns="0" bIns="18288" anchor="t">
            <a:spAutoFit/>
          </a:bodyPr>
          <a:lstStyle/>
          <a:p>
            <a:pPr algn="l"/>
            <a:r>
              <a:rPr sz="1100" b="0" i="0">
                <a:solidFill>
                  <a:srgbClr val="FFFFFF"/>
                </a:solidFill>
                <a:latin typeface="Open Sans"/>
              </a:rPr>
              <a:t>kupac vidi vlastiti napredak</a:t>
            </a:r>
          </a:p>
        </p:txBody>
      </p:sp>
      <p:sp>
        <p:nvSpPr>
          <p:cNvPr id="17" name="Chevron 16"/>
          <p:cNvSpPr/>
          <p:nvPr/>
        </p:nvSpPr>
        <p:spPr>
          <a:xfrm>
            <a:off x="8540496" y="293979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8833104" y="2514600"/>
            <a:ext cx="2139696" cy="123444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9015984" y="2624328"/>
            <a:ext cx="1773936" cy="548640"/>
          </a:xfrm>
          <a:prstGeom prst="rect">
            <a:avLst/>
          </a:prstGeom>
          <a:noFill/>
        </p:spPr>
        <p:txBody>
          <a:bodyPr wrap="square" lIns="0" tIns="18288" rIns="0" bIns="18288" anchor="t">
            <a:spAutoFit/>
          </a:bodyPr>
          <a:lstStyle/>
          <a:p>
            <a:pPr algn="l"/>
            <a:r>
              <a:rPr sz="1400" b="1" i="0">
                <a:solidFill>
                  <a:srgbClr val="FFFFFF"/>
                </a:solidFill>
                <a:latin typeface="Open Sans"/>
              </a:rPr>
              <a:t>Ponavljanje</a:t>
            </a:r>
          </a:p>
        </p:txBody>
      </p:sp>
      <p:sp>
        <p:nvSpPr>
          <p:cNvPr id="20" name="TextBox 19"/>
          <p:cNvSpPr txBox="1"/>
          <p:nvPr/>
        </p:nvSpPr>
        <p:spPr>
          <a:xfrm>
            <a:off x="9015984" y="3227832"/>
            <a:ext cx="1773936" cy="457200"/>
          </a:xfrm>
          <a:prstGeom prst="rect">
            <a:avLst/>
          </a:prstGeom>
          <a:noFill/>
        </p:spPr>
        <p:txBody>
          <a:bodyPr wrap="square" lIns="0" tIns="18288" rIns="0" bIns="18288" anchor="t">
            <a:spAutoFit/>
          </a:bodyPr>
          <a:lstStyle/>
          <a:p>
            <a:pPr algn="l"/>
            <a:r>
              <a:rPr sz="1100" b="0" i="0">
                <a:solidFill>
                  <a:srgbClr val="FFFFFF"/>
                </a:solidFill>
                <a:latin typeface="Open Sans"/>
              </a:rPr>
              <a:t>bez novog popusta</a:t>
            </a:r>
          </a:p>
        </p:txBody>
      </p:sp>
      <p:sp>
        <p:nvSpPr>
          <p:cNvPr id="21" name="Rectangle 20"/>
          <p:cNvSpPr/>
          <p:nvPr/>
        </p:nvSpPr>
        <p:spPr>
          <a:xfrm>
            <a:off x="2331720" y="3913631"/>
            <a:ext cx="7571232" cy="18288"/>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2331720" y="3950207"/>
            <a:ext cx="7571232" cy="274320"/>
          </a:xfrm>
          <a:prstGeom prst="rect">
            <a:avLst/>
          </a:prstGeom>
          <a:noFill/>
        </p:spPr>
        <p:txBody>
          <a:bodyPr wrap="square" lIns="0" tIns="18288" rIns="0" bIns="18288" anchor="t">
            <a:spAutoFit/>
          </a:bodyPr>
          <a:lstStyle/>
          <a:p>
            <a:pPr algn="ctr"/>
            <a:r>
              <a:rPr sz="1200" b="0" i="0">
                <a:solidFill>
                  <a:srgbClr val="9AA3AE"/>
                </a:solidFill>
                <a:latin typeface="Open Sans"/>
              </a:rPr>
              <a:t>↺</a:t>
            </a:r>
          </a:p>
        </p:txBody>
      </p:sp>
      <p:sp>
        <p:nvSpPr>
          <p:cNvPr id="23" name="Rectangle 22"/>
          <p:cNvSpPr/>
          <p:nvPr/>
        </p:nvSpPr>
        <p:spPr>
          <a:xfrm>
            <a:off x="1261872" y="4297680"/>
            <a:ext cx="4672584" cy="1426464"/>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Rectangle 23"/>
          <p:cNvSpPr/>
          <p:nvPr/>
        </p:nvSpPr>
        <p:spPr>
          <a:xfrm>
            <a:off x="1261872" y="4297680"/>
            <a:ext cx="54864" cy="13258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1490472" y="4434840"/>
            <a:ext cx="2103120" cy="320040"/>
          </a:xfrm>
          <a:prstGeom prst="rect">
            <a:avLst/>
          </a:prstGeom>
          <a:noFill/>
        </p:spPr>
        <p:txBody>
          <a:bodyPr wrap="square" lIns="0" tIns="18288" rIns="0" bIns="18288" anchor="t">
            <a:spAutoFit/>
          </a:bodyPr>
          <a:lstStyle/>
          <a:p>
            <a:pPr algn="l"/>
            <a:r>
              <a:rPr sz="1100" b="1" i="0">
                <a:solidFill>
                  <a:srgbClr val="5C626B"/>
                </a:solidFill>
                <a:latin typeface="Open Sans"/>
              </a:rPr>
              <a:t>ResMed myAir</a:t>
            </a:r>
          </a:p>
        </p:txBody>
      </p:sp>
      <p:sp>
        <p:nvSpPr>
          <p:cNvPr id="26" name="TextBox 25"/>
          <p:cNvSpPr txBox="1"/>
          <p:nvPr/>
        </p:nvSpPr>
        <p:spPr>
          <a:xfrm>
            <a:off x="1490472" y="4709160"/>
            <a:ext cx="2103120" cy="640080"/>
          </a:xfrm>
          <a:prstGeom prst="rect">
            <a:avLst/>
          </a:prstGeom>
          <a:noFill/>
        </p:spPr>
        <p:txBody>
          <a:bodyPr wrap="square" lIns="0" tIns="18288" rIns="0" bIns="18288" anchor="ctr">
            <a:spAutoFit/>
          </a:bodyPr>
          <a:lstStyle/>
          <a:p>
            <a:pPr algn="l"/>
            <a:r>
              <a:rPr sz="2200" b="1" i="0">
                <a:solidFill>
                  <a:srgbClr val="2266CC"/>
                </a:solidFill>
                <a:latin typeface="Open Sans"/>
              </a:rPr>
              <a:t>87 % : 70 %</a:t>
            </a:r>
          </a:p>
        </p:txBody>
      </p:sp>
      <p:sp>
        <p:nvSpPr>
          <p:cNvPr id="27" name="TextBox 26"/>
          <p:cNvSpPr txBox="1"/>
          <p:nvPr/>
        </p:nvSpPr>
        <p:spPr>
          <a:xfrm>
            <a:off x="3639312" y="4434840"/>
            <a:ext cx="2066544" cy="1051560"/>
          </a:xfrm>
          <a:prstGeom prst="rect">
            <a:avLst/>
          </a:prstGeom>
          <a:noFill/>
        </p:spPr>
        <p:txBody>
          <a:bodyPr wrap="square" lIns="0" tIns="18288" rIns="0" bIns="18288" anchor="t">
            <a:spAutoFit/>
          </a:bodyPr>
          <a:lstStyle/>
          <a:p>
            <a:pPr algn="l"/>
            <a:r>
              <a:rPr sz="1150" b="0" i="0">
                <a:solidFill>
                  <a:srgbClr val="242627"/>
                </a:solidFill>
                <a:latin typeface="Open Sans"/>
              </a:rPr>
              <a:t>korisnika aplikacije s dnevnom ocjenom ustrajalo je u terapiji, u usporedbi s ostalima. Povratna informacija o vlastitom ponašanju održava naviku i bez nagrade.</a:t>
            </a:r>
          </a:p>
        </p:txBody>
      </p:sp>
      <p:sp>
        <p:nvSpPr>
          <p:cNvPr id="28" name="Rectangle 27"/>
          <p:cNvSpPr/>
          <p:nvPr/>
        </p:nvSpPr>
        <p:spPr>
          <a:xfrm>
            <a:off x="6300216" y="4297680"/>
            <a:ext cx="4672584" cy="1426464"/>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Rectangle 28"/>
          <p:cNvSpPr/>
          <p:nvPr/>
        </p:nvSpPr>
        <p:spPr>
          <a:xfrm>
            <a:off x="6300216" y="4297680"/>
            <a:ext cx="54864" cy="13258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6528816" y="4434840"/>
            <a:ext cx="2103120" cy="320040"/>
          </a:xfrm>
          <a:prstGeom prst="rect">
            <a:avLst/>
          </a:prstGeom>
          <a:noFill/>
        </p:spPr>
        <p:txBody>
          <a:bodyPr wrap="square" lIns="0" tIns="18288" rIns="0" bIns="18288" anchor="t">
            <a:spAutoFit/>
          </a:bodyPr>
          <a:lstStyle/>
          <a:p>
            <a:pPr algn="l"/>
            <a:r>
              <a:rPr sz="1100" b="1" i="0">
                <a:solidFill>
                  <a:srgbClr val="5C626B"/>
                </a:solidFill>
                <a:latin typeface="Open Sans"/>
              </a:rPr>
              <a:t>Marriott Bonvoy</a:t>
            </a:r>
          </a:p>
        </p:txBody>
      </p:sp>
      <p:sp>
        <p:nvSpPr>
          <p:cNvPr id="31" name="TextBox 30"/>
          <p:cNvSpPr txBox="1"/>
          <p:nvPr/>
        </p:nvSpPr>
        <p:spPr>
          <a:xfrm>
            <a:off x="6528816" y="4709160"/>
            <a:ext cx="2103120" cy="640080"/>
          </a:xfrm>
          <a:prstGeom prst="rect">
            <a:avLst/>
          </a:prstGeom>
          <a:noFill/>
        </p:spPr>
        <p:txBody>
          <a:bodyPr wrap="square" lIns="0" tIns="18288" rIns="0" bIns="18288" anchor="ctr">
            <a:spAutoFit/>
          </a:bodyPr>
          <a:lstStyle/>
          <a:p>
            <a:pPr algn="l"/>
            <a:r>
              <a:rPr sz="1800" b="1" i="0">
                <a:solidFill>
                  <a:srgbClr val="2266CC"/>
                </a:solidFill>
                <a:latin typeface="Open Sans"/>
              </a:rPr>
              <a:t>271 mil. · 68 %</a:t>
            </a:r>
          </a:p>
        </p:txBody>
      </p:sp>
      <p:sp>
        <p:nvSpPr>
          <p:cNvPr id="32" name="TextBox 31"/>
          <p:cNvSpPr txBox="1"/>
          <p:nvPr/>
        </p:nvSpPr>
        <p:spPr>
          <a:xfrm>
            <a:off x="8677656" y="4434840"/>
            <a:ext cx="2066544" cy="1051560"/>
          </a:xfrm>
          <a:prstGeom prst="rect">
            <a:avLst/>
          </a:prstGeom>
          <a:noFill/>
        </p:spPr>
        <p:txBody>
          <a:bodyPr wrap="square" lIns="0" tIns="18288" rIns="0" bIns="18288" anchor="t">
            <a:spAutoFit/>
          </a:bodyPr>
          <a:lstStyle/>
          <a:p>
            <a:pPr algn="l"/>
            <a:r>
              <a:rPr sz="1150" b="0" i="0">
                <a:solidFill>
                  <a:srgbClr val="242627"/>
                </a:solidFill>
                <a:latin typeface="Open Sans"/>
              </a:rPr>
              <a:t>članova ostvaruje 68 % svih noćenja. Sasvim običan bodovni program – bodovi očito nisu problem; prepoznavanje i kasni odjavak ih nadograđuju, ne zamjenjuju.</a:t>
            </a:r>
          </a:p>
        </p:txBody>
      </p:sp>
      <p:sp>
        <p:nvSpPr>
          <p:cNvPr id="33" name="Rectangle 3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TextBox 33"/>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Popust potiče kupnju. Naviku grade povratna informacija i prepoznavanje.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03 · SUSTAV ODNOSA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Što kupcu kažemo</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tjedan dana nakon kupnje?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To je pitanje kojim program vjernosti počinje. Ne modulom.</a:t>
            </a:r>
          </a:p>
        </p:txBody>
      </p:sp>
      <p:sp>
        <p:nvSpPr>
          <p:cNvPr id="6" name="Rectangle 5"/>
          <p:cNvSpPr/>
          <p:nvPr/>
        </p:nvSpPr>
        <p:spPr>
          <a:xfrm>
            <a:off x="1261872" y="2377440"/>
            <a:ext cx="3054096" cy="2834640"/>
          </a:xfrm>
          <a:prstGeom prst="rect">
            <a:avLst/>
          </a:prstGeom>
          <a:solidFill>
            <a:srgbClr val="5B9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463039" y="2514600"/>
            <a:ext cx="914400" cy="457200"/>
          </a:xfrm>
          <a:prstGeom prst="rect">
            <a:avLst/>
          </a:prstGeom>
          <a:noFill/>
        </p:spPr>
        <p:txBody>
          <a:bodyPr wrap="square" lIns="0" tIns="18288" rIns="0" bIns="18288" anchor="t">
            <a:spAutoFit/>
          </a:bodyPr>
          <a:lstStyle/>
          <a:p>
            <a:pPr algn="l"/>
            <a:r>
              <a:rPr sz="2200" b="1" i="0">
                <a:solidFill>
                  <a:srgbClr val="FFFFFF"/>
                </a:solidFill>
                <a:latin typeface="Open Sans"/>
              </a:rPr>
              <a:t>01</a:t>
            </a:r>
          </a:p>
        </p:txBody>
      </p:sp>
      <p:sp>
        <p:nvSpPr>
          <p:cNvPr id="8" name="TextBox 7"/>
          <p:cNvSpPr txBox="1"/>
          <p:nvPr/>
        </p:nvSpPr>
        <p:spPr>
          <a:xfrm>
            <a:off x="1463039" y="2944368"/>
            <a:ext cx="2651760" cy="411480"/>
          </a:xfrm>
          <a:prstGeom prst="rect">
            <a:avLst/>
          </a:prstGeom>
          <a:noFill/>
        </p:spPr>
        <p:txBody>
          <a:bodyPr wrap="square" lIns="0" tIns="18288" rIns="0" bIns="18288" anchor="t">
            <a:spAutoFit/>
          </a:bodyPr>
          <a:lstStyle/>
          <a:p>
            <a:pPr algn="l"/>
            <a:r>
              <a:rPr sz="1400" b="1" i="0">
                <a:solidFill>
                  <a:srgbClr val="FFFFFF"/>
                </a:solidFill>
                <a:latin typeface="Open Sans"/>
              </a:rPr>
              <a:t>Trgovac namirnicama</a:t>
            </a:r>
          </a:p>
        </p:txBody>
      </p:sp>
      <p:sp>
        <p:nvSpPr>
          <p:cNvPr id="9" name="TextBox 8"/>
          <p:cNvSpPr txBox="1"/>
          <p:nvPr/>
        </p:nvSpPr>
        <p:spPr>
          <a:xfrm>
            <a:off x="1463039" y="3364992"/>
            <a:ext cx="2651760" cy="1371600"/>
          </a:xfrm>
          <a:prstGeom prst="rect">
            <a:avLst/>
          </a:prstGeom>
          <a:noFill/>
        </p:spPr>
        <p:txBody>
          <a:bodyPr wrap="square" lIns="0" tIns="18288" rIns="0" bIns="18288" anchor="t">
            <a:spAutoFit/>
          </a:bodyPr>
          <a:lstStyle/>
          <a:p>
            <a:pPr algn="l"/>
            <a:r>
              <a:rPr sz="1050" b="0" i="0">
                <a:solidFill>
                  <a:srgbClr val="FFFFFF"/>
                </a:solidFill>
                <a:latin typeface="Open Sans"/>
              </a:rPr>
              <a:t>U petak su u vrećici tikvice, feta i tjestenina. U nedjelju ujutro stiže recept od tih namirnica – i ciljani kupon za sastojak koji nedostaje. Sljedeći korak: poziv kupcu da svoj recept doda u bazu.</a:t>
            </a:r>
          </a:p>
        </p:txBody>
      </p:sp>
      <p:sp>
        <p:nvSpPr>
          <p:cNvPr id="10" name="TextBox 9"/>
          <p:cNvSpPr txBox="1"/>
          <p:nvPr/>
        </p:nvSpPr>
        <p:spPr>
          <a:xfrm>
            <a:off x="1463039" y="4709160"/>
            <a:ext cx="2651760" cy="411480"/>
          </a:xfrm>
          <a:prstGeom prst="rect">
            <a:avLst/>
          </a:prstGeom>
          <a:noFill/>
        </p:spPr>
        <p:txBody>
          <a:bodyPr wrap="square" lIns="0" tIns="18288" rIns="0" bIns="18288" anchor="b">
            <a:spAutoFit/>
          </a:bodyPr>
          <a:lstStyle/>
          <a:p>
            <a:pPr algn="l"/>
            <a:r>
              <a:rPr sz="1150" b="1" i="0">
                <a:solidFill>
                  <a:srgbClr val="FFFFFF"/>
                </a:solidFill>
                <a:latin typeface="Open Sans"/>
              </a:rPr>
              <a:t>Od primatelja popusta nastaje suautor.</a:t>
            </a:r>
          </a:p>
        </p:txBody>
      </p:sp>
      <p:sp>
        <p:nvSpPr>
          <p:cNvPr id="11" name="Rectangle 10"/>
          <p:cNvSpPr/>
          <p:nvPr/>
        </p:nvSpPr>
        <p:spPr>
          <a:xfrm>
            <a:off x="4590288" y="2377440"/>
            <a:ext cx="3054096" cy="28346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91455" y="2514600"/>
            <a:ext cx="914400" cy="457200"/>
          </a:xfrm>
          <a:prstGeom prst="rect">
            <a:avLst/>
          </a:prstGeom>
          <a:noFill/>
        </p:spPr>
        <p:txBody>
          <a:bodyPr wrap="square" lIns="0" tIns="18288" rIns="0" bIns="18288" anchor="t">
            <a:spAutoFit/>
          </a:bodyPr>
          <a:lstStyle/>
          <a:p>
            <a:pPr algn="l"/>
            <a:r>
              <a:rPr sz="2200" b="1" i="0">
                <a:solidFill>
                  <a:srgbClr val="FFFFFF"/>
                </a:solidFill>
                <a:latin typeface="Open Sans"/>
              </a:rPr>
              <a:t>02</a:t>
            </a:r>
          </a:p>
        </p:txBody>
      </p:sp>
      <p:sp>
        <p:nvSpPr>
          <p:cNvPr id="13" name="TextBox 12"/>
          <p:cNvSpPr txBox="1"/>
          <p:nvPr/>
        </p:nvSpPr>
        <p:spPr>
          <a:xfrm>
            <a:off x="4791455" y="2944368"/>
            <a:ext cx="2651760" cy="411480"/>
          </a:xfrm>
          <a:prstGeom prst="rect">
            <a:avLst/>
          </a:prstGeom>
          <a:noFill/>
        </p:spPr>
        <p:txBody>
          <a:bodyPr wrap="square" lIns="0" tIns="18288" rIns="0" bIns="18288" anchor="t">
            <a:spAutoFit/>
          </a:bodyPr>
          <a:lstStyle/>
          <a:p>
            <a:pPr algn="l"/>
            <a:r>
              <a:rPr sz="1400" b="1" i="0">
                <a:solidFill>
                  <a:srgbClr val="FFFFFF"/>
                </a:solidFill>
                <a:latin typeface="Open Sans"/>
              </a:rPr>
              <a:t>Modni trgovac</a:t>
            </a:r>
          </a:p>
        </p:txBody>
      </p:sp>
      <p:sp>
        <p:nvSpPr>
          <p:cNvPr id="14" name="TextBox 13"/>
          <p:cNvSpPr txBox="1"/>
          <p:nvPr/>
        </p:nvSpPr>
        <p:spPr>
          <a:xfrm>
            <a:off x="4791455" y="3364992"/>
            <a:ext cx="2651760" cy="1371600"/>
          </a:xfrm>
          <a:prstGeom prst="rect">
            <a:avLst/>
          </a:prstGeom>
          <a:noFill/>
        </p:spPr>
        <p:txBody>
          <a:bodyPr wrap="square" lIns="0" tIns="18288" rIns="0" bIns="18288" anchor="t">
            <a:spAutoFit/>
          </a:bodyPr>
          <a:lstStyle/>
          <a:p>
            <a:pPr algn="l"/>
            <a:r>
              <a:rPr sz="1050" b="0" i="0">
                <a:solidFill>
                  <a:srgbClr val="FFFFFF"/>
                </a:solidFill>
                <a:latin typeface="Open Sans"/>
              </a:rPr>
              <a:t>Virtualni ormar: pregled svega što je kupac kupio i mogućnost da nešto doda sam. Sustav usporedbom slika pronađe srodan komad iz nove kolekcije, uz hlače i pulover predlaže cipele i remen.</a:t>
            </a:r>
          </a:p>
        </p:txBody>
      </p:sp>
      <p:sp>
        <p:nvSpPr>
          <p:cNvPr id="15" name="TextBox 14"/>
          <p:cNvSpPr txBox="1"/>
          <p:nvPr/>
        </p:nvSpPr>
        <p:spPr>
          <a:xfrm>
            <a:off x="4791455" y="4709160"/>
            <a:ext cx="2651760" cy="411480"/>
          </a:xfrm>
          <a:prstGeom prst="rect">
            <a:avLst/>
          </a:prstGeom>
          <a:noFill/>
        </p:spPr>
        <p:txBody>
          <a:bodyPr wrap="square" lIns="0" tIns="18288" rIns="0" bIns="18288" anchor="b">
            <a:spAutoFit/>
          </a:bodyPr>
          <a:lstStyle/>
          <a:p>
            <a:pPr algn="l"/>
            <a:r>
              <a:rPr sz="1150" b="1" i="0">
                <a:solidFill>
                  <a:srgbClr val="FFFFFF"/>
                </a:solidFill>
                <a:latin typeface="Open Sans"/>
              </a:rPr>
              <a:t>Od trgovca nastaje modni savjetnik.</a:t>
            </a:r>
          </a:p>
        </p:txBody>
      </p:sp>
      <p:sp>
        <p:nvSpPr>
          <p:cNvPr id="16" name="Rectangle 15"/>
          <p:cNvSpPr/>
          <p:nvPr/>
        </p:nvSpPr>
        <p:spPr>
          <a:xfrm>
            <a:off x="7918704" y="2377440"/>
            <a:ext cx="3054096" cy="283464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8119872" y="2514600"/>
            <a:ext cx="914400" cy="457200"/>
          </a:xfrm>
          <a:prstGeom prst="rect">
            <a:avLst/>
          </a:prstGeom>
          <a:noFill/>
        </p:spPr>
        <p:txBody>
          <a:bodyPr wrap="square" lIns="0" tIns="18288" rIns="0" bIns="18288" anchor="t">
            <a:spAutoFit/>
          </a:bodyPr>
          <a:lstStyle/>
          <a:p>
            <a:pPr algn="l"/>
            <a:r>
              <a:rPr sz="2200" b="1" i="0">
                <a:solidFill>
                  <a:srgbClr val="FFFFFF"/>
                </a:solidFill>
                <a:latin typeface="Open Sans"/>
              </a:rPr>
              <a:t>03</a:t>
            </a:r>
          </a:p>
        </p:txBody>
      </p:sp>
      <p:sp>
        <p:nvSpPr>
          <p:cNvPr id="18" name="TextBox 17"/>
          <p:cNvSpPr txBox="1"/>
          <p:nvPr/>
        </p:nvSpPr>
        <p:spPr>
          <a:xfrm>
            <a:off x="8119872" y="2944368"/>
            <a:ext cx="2651760" cy="411480"/>
          </a:xfrm>
          <a:prstGeom prst="rect">
            <a:avLst/>
          </a:prstGeom>
          <a:noFill/>
        </p:spPr>
        <p:txBody>
          <a:bodyPr wrap="square" lIns="0" tIns="18288" rIns="0" bIns="18288" anchor="t">
            <a:spAutoFit/>
          </a:bodyPr>
          <a:lstStyle/>
          <a:p>
            <a:pPr algn="l"/>
            <a:r>
              <a:rPr sz="1400" b="1" i="0">
                <a:solidFill>
                  <a:srgbClr val="FFFFFF"/>
                </a:solidFill>
                <a:latin typeface="Open Sans"/>
              </a:rPr>
              <a:t>Automobilska marka</a:t>
            </a:r>
          </a:p>
        </p:txBody>
      </p:sp>
      <p:sp>
        <p:nvSpPr>
          <p:cNvPr id="19" name="TextBox 18"/>
          <p:cNvSpPr txBox="1"/>
          <p:nvPr/>
        </p:nvSpPr>
        <p:spPr>
          <a:xfrm>
            <a:off x="8119872" y="3364992"/>
            <a:ext cx="2651760" cy="1371600"/>
          </a:xfrm>
          <a:prstGeom prst="rect">
            <a:avLst/>
          </a:prstGeom>
          <a:noFill/>
        </p:spPr>
        <p:txBody>
          <a:bodyPr wrap="square" lIns="0" tIns="18288" rIns="0" bIns="18288" anchor="t">
            <a:spAutoFit/>
          </a:bodyPr>
          <a:lstStyle/>
          <a:p>
            <a:pPr algn="l"/>
            <a:r>
              <a:rPr sz="1050" b="0" i="0">
                <a:solidFill>
                  <a:srgbClr val="FFFFFF"/>
                </a:solidFill>
                <a:latin typeface="Open Sans"/>
              </a:rPr>
              <a:t>Vlasnik nakon kupnje godinama čuje samo servis. Pitanje za svakoga tko prodaje proizvod dugog vijeka trajanja: kad ste vlasnicima zadnji put ponudili nešto što servis ne zna naplatiti?</a:t>
            </a:r>
          </a:p>
        </p:txBody>
      </p:sp>
      <p:sp>
        <p:nvSpPr>
          <p:cNvPr id="20" name="TextBox 19"/>
          <p:cNvSpPr txBox="1"/>
          <p:nvPr/>
        </p:nvSpPr>
        <p:spPr>
          <a:xfrm>
            <a:off x="8119872" y="4709160"/>
            <a:ext cx="2651760" cy="411480"/>
          </a:xfrm>
          <a:prstGeom prst="rect">
            <a:avLst/>
          </a:prstGeom>
          <a:noFill/>
        </p:spPr>
        <p:txBody>
          <a:bodyPr wrap="square" lIns="0" tIns="18288" rIns="0" bIns="18288" anchor="b">
            <a:spAutoFit/>
          </a:bodyPr>
          <a:lstStyle/>
          <a:p>
            <a:pPr algn="l"/>
            <a:r>
              <a:rPr sz="1150" b="1" i="0">
                <a:solidFill>
                  <a:srgbClr val="3CC9D8"/>
                </a:solidFill>
                <a:latin typeface="Open Sans"/>
              </a:rPr>
              <a:t>Razlog za posjet koji nijedan postotak ne kupuje.</a:t>
            </a:r>
          </a:p>
        </p:txBody>
      </p:sp>
      <p:sp>
        <p:nvSpPr>
          <p:cNvPr id="21" name="Rectangle 20"/>
          <p:cNvSpPr/>
          <p:nvPr/>
        </p:nvSpPr>
        <p:spPr>
          <a:xfrm>
            <a:off x="1261872" y="565099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1444751" y="5669280"/>
            <a:ext cx="1737360" cy="548640"/>
          </a:xfrm>
          <a:prstGeom prst="rect">
            <a:avLst/>
          </a:prstGeom>
          <a:noFill/>
        </p:spPr>
        <p:txBody>
          <a:bodyPr wrap="square" lIns="0" tIns="18288" rIns="0" bIns="18288" anchor="ctr">
            <a:spAutoFit/>
          </a:bodyPr>
          <a:lstStyle/>
          <a:p>
            <a:pPr algn="l"/>
            <a:r>
              <a:rPr sz="1200" b="1" i="0">
                <a:solidFill>
                  <a:srgbClr val="2266CC"/>
                </a:solidFill>
                <a:latin typeface="Open Sans"/>
              </a:rPr>
              <a:t>Bank of America</a:t>
            </a:r>
          </a:p>
        </p:txBody>
      </p:sp>
      <p:sp>
        <p:nvSpPr>
          <p:cNvPr id="23" name="TextBox 22"/>
          <p:cNvSpPr txBox="1"/>
          <p:nvPr/>
        </p:nvSpPr>
        <p:spPr>
          <a:xfrm>
            <a:off x="3182112" y="5669280"/>
            <a:ext cx="7790688" cy="548640"/>
          </a:xfrm>
          <a:prstGeom prst="rect">
            <a:avLst/>
          </a:prstGeom>
          <a:noFill/>
        </p:spPr>
        <p:txBody>
          <a:bodyPr wrap="square" lIns="0" tIns="18288" rIns="0" bIns="18288" anchor="ctr">
            <a:spAutoFit/>
          </a:bodyPr>
          <a:lstStyle/>
          <a:p>
            <a:pPr algn="l"/>
            <a:r>
              <a:rPr sz="1250" b="0" i="0">
                <a:solidFill>
                  <a:srgbClr val="242627"/>
                </a:solidFill>
                <a:latin typeface="Open Sans"/>
              </a:rPr>
              <a:t>oko 30 % članova programa u prvih 30 dana dodaje još jedan proizvod. Brojka je vezana na događaj, ne na status – zato je zanimljivija od broja članova.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03 · SUSTAV ODNOSA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Sustav odnosa,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ne modul na blagajni</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Program vjernosti koji živi u jednom blagajničkom sustavu zna samo ono što zna blagajna. Sustav odnosa razdvaja tri sloja.</a:t>
            </a:r>
          </a:p>
        </p:txBody>
      </p:sp>
      <p:sp>
        <p:nvSpPr>
          <p:cNvPr id="6" name="TextBox 5"/>
          <p:cNvSpPr txBox="1"/>
          <p:nvPr/>
        </p:nvSpPr>
        <p:spPr>
          <a:xfrm>
            <a:off x="1261872" y="2331720"/>
            <a:ext cx="2932176" cy="320040"/>
          </a:xfrm>
          <a:prstGeom prst="rect">
            <a:avLst/>
          </a:prstGeom>
          <a:noFill/>
        </p:spPr>
        <p:txBody>
          <a:bodyPr wrap="square" lIns="0" tIns="18288" rIns="0" bIns="18288" anchor="t">
            <a:spAutoFit/>
          </a:bodyPr>
          <a:lstStyle/>
          <a:p>
            <a:pPr algn="ctr"/>
            <a:r>
              <a:rPr sz="1100" b="1" i="0">
                <a:solidFill>
                  <a:srgbClr val="2266CC"/>
                </a:solidFill>
                <a:latin typeface="Open Sans"/>
              </a:rPr>
              <a:t>Open Loyalty</a:t>
            </a:r>
          </a:p>
        </p:txBody>
      </p:sp>
      <p:sp>
        <p:nvSpPr>
          <p:cNvPr id="7" name="Rectangle 6"/>
          <p:cNvSpPr/>
          <p:nvPr/>
        </p:nvSpPr>
        <p:spPr>
          <a:xfrm>
            <a:off x="1261872" y="2697480"/>
            <a:ext cx="2932176" cy="2148840"/>
          </a:xfrm>
          <a:prstGeom prst="rect">
            <a:avLst/>
          </a:prstGeom>
          <a:solidFill>
            <a:srgbClr val="5B9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463039" y="2807208"/>
            <a:ext cx="914400" cy="457200"/>
          </a:xfrm>
          <a:prstGeom prst="rect">
            <a:avLst/>
          </a:prstGeom>
          <a:noFill/>
        </p:spPr>
        <p:txBody>
          <a:bodyPr wrap="square" lIns="0" tIns="18288" rIns="0" bIns="18288" anchor="t">
            <a:spAutoFit/>
          </a:bodyPr>
          <a:lstStyle/>
          <a:p>
            <a:pPr algn="l"/>
            <a:r>
              <a:rPr sz="2400" b="1" i="0">
                <a:solidFill>
                  <a:srgbClr val="FFFFFF"/>
                </a:solidFill>
                <a:latin typeface="Open Sans"/>
              </a:rPr>
              <a:t>01</a:t>
            </a:r>
          </a:p>
        </p:txBody>
      </p:sp>
      <p:sp>
        <p:nvSpPr>
          <p:cNvPr id="9" name="TextBox 8"/>
          <p:cNvSpPr txBox="1"/>
          <p:nvPr/>
        </p:nvSpPr>
        <p:spPr>
          <a:xfrm>
            <a:off x="1463039" y="3246120"/>
            <a:ext cx="2529840" cy="457200"/>
          </a:xfrm>
          <a:prstGeom prst="rect">
            <a:avLst/>
          </a:prstGeom>
          <a:noFill/>
        </p:spPr>
        <p:txBody>
          <a:bodyPr wrap="square" lIns="0" tIns="18288" rIns="0" bIns="18288" anchor="t">
            <a:spAutoFit/>
          </a:bodyPr>
          <a:lstStyle/>
          <a:p>
            <a:pPr algn="l"/>
            <a:r>
              <a:rPr sz="1400" b="1" i="0">
                <a:solidFill>
                  <a:srgbClr val="FFFFFF"/>
                </a:solidFill>
                <a:latin typeface="Open Sans"/>
              </a:rPr>
              <a:t>Pogon vjernosti</a:t>
            </a:r>
          </a:p>
        </p:txBody>
      </p:sp>
      <p:sp>
        <p:nvSpPr>
          <p:cNvPr id="10" name="TextBox 9"/>
          <p:cNvSpPr txBox="1"/>
          <p:nvPr/>
        </p:nvSpPr>
        <p:spPr>
          <a:xfrm>
            <a:off x="1463039" y="3721608"/>
            <a:ext cx="2529840" cy="1051560"/>
          </a:xfrm>
          <a:prstGeom prst="rect">
            <a:avLst/>
          </a:prstGeom>
          <a:noFill/>
        </p:spPr>
        <p:txBody>
          <a:bodyPr wrap="square" lIns="0" tIns="18288" rIns="0" bIns="18288" anchor="t">
            <a:spAutoFit/>
          </a:bodyPr>
          <a:lstStyle/>
          <a:p>
            <a:pPr algn="l"/>
            <a:r>
              <a:rPr sz="1100" b="1" i="0">
                <a:solidFill>
                  <a:srgbClr val="FFFFFF"/>
                </a:solidFill>
                <a:latin typeface="Open Sans"/>
              </a:rPr>
              <a:t>•  </a:t>
            </a:r>
            <a:r>
              <a:rPr sz="1100" b="0" i="0">
                <a:solidFill>
                  <a:srgbClr val="FFFFFF"/>
                </a:solidFill>
                <a:latin typeface="Open Sans"/>
              </a:rPr>
              <a:t>pravila i ponašanja koja se nagrađuju</a:t>
            </a:r>
          </a:p>
          <a:p>
            <a:pPr algn="l">
              <a:spcBef>
                <a:spcPts val="200"/>
              </a:spcBef>
            </a:pPr>
            <a:r>
              <a:rPr sz="1100" b="1" i="0">
                <a:solidFill>
                  <a:srgbClr val="FFFFFF"/>
                </a:solidFill>
                <a:latin typeface="Open Sans"/>
              </a:rPr>
              <a:t>•  </a:t>
            </a:r>
            <a:r>
              <a:rPr sz="1100" b="0" i="0">
                <a:solidFill>
                  <a:srgbClr val="FFFFFF"/>
                </a:solidFill>
                <a:latin typeface="Open Sans"/>
              </a:rPr>
              <a:t>bodovi, statusi, nagrade</a:t>
            </a:r>
          </a:p>
          <a:p>
            <a:pPr algn="l">
              <a:spcBef>
                <a:spcPts val="200"/>
              </a:spcBef>
            </a:pPr>
            <a:r>
              <a:rPr sz="1100" b="1" i="0">
                <a:solidFill>
                  <a:srgbClr val="FFFFFF"/>
                </a:solidFill>
                <a:latin typeface="Open Sans"/>
              </a:rPr>
              <a:t>•  </a:t>
            </a:r>
            <a:r>
              <a:rPr sz="1100" b="0" i="0">
                <a:solidFill>
                  <a:srgbClr val="FFFFFF"/>
                </a:solidFill>
                <a:latin typeface="Open Sans"/>
              </a:rPr>
              <a:t>jedna pravila za sva tržišta i kanale</a:t>
            </a:r>
          </a:p>
        </p:txBody>
      </p:sp>
      <p:sp>
        <p:nvSpPr>
          <p:cNvPr id="11" name="Chevron 10"/>
          <p:cNvSpPr/>
          <p:nvPr/>
        </p:nvSpPr>
        <p:spPr>
          <a:xfrm>
            <a:off x="4322064" y="357987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51248" y="2331720"/>
            <a:ext cx="2932176" cy="320040"/>
          </a:xfrm>
          <a:prstGeom prst="rect">
            <a:avLst/>
          </a:prstGeom>
          <a:noFill/>
        </p:spPr>
        <p:txBody>
          <a:bodyPr wrap="square" lIns="0" tIns="18288" rIns="0" bIns="18288" anchor="t">
            <a:spAutoFit/>
          </a:bodyPr>
          <a:lstStyle/>
          <a:p>
            <a:pPr algn="ctr"/>
            <a:r>
              <a:rPr sz="1100" b="1" i="0">
                <a:solidFill>
                  <a:srgbClr val="2266CC"/>
                </a:solidFill>
                <a:latin typeface="Open Sans"/>
              </a:rPr>
              <a:t>SAP Engagement Cloud</a:t>
            </a:r>
          </a:p>
        </p:txBody>
      </p:sp>
      <p:sp>
        <p:nvSpPr>
          <p:cNvPr id="13" name="Rectangle 12"/>
          <p:cNvSpPr/>
          <p:nvPr/>
        </p:nvSpPr>
        <p:spPr>
          <a:xfrm>
            <a:off x="4651248" y="2697480"/>
            <a:ext cx="2932176" cy="21488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4852416" y="2807208"/>
            <a:ext cx="914400" cy="457200"/>
          </a:xfrm>
          <a:prstGeom prst="rect">
            <a:avLst/>
          </a:prstGeom>
          <a:noFill/>
        </p:spPr>
        <p:txBody>
          <a:bodyPr wrap="square" lIns="0" tIns="18288" rIns="0" bIns="18288" anchor="t">
            <a:spAutoFit/>
          </a:bodyPr>
          <a:lstStyle/>
          <a:p>
            <a:pPr algn="l"/>
            <a:r>
              <a:rPr sz="2400" b="1" i="0">
                <a:solidFill>
                  <a:srgbClr val="FFFFFF"/>
                </a:solidFill>
                <a:latin typeface="Open Sans"/>
              </a:rPr>
              <a:t>02</a:t>
            </a:r>
          </a:p>
        </p:txBody>
      </p:sp>
      <p:sp>
        <p:nvSpPr>
          <p:cNvPr id="15" name="TextBox 14"/>
          <p:cNvSpPr txBox="1"/>
          <p:nvPr/>
        </p:nvSpPr>
        <p:spPr>
          <a:xfrm>
            <a:off x="4852416" y="3246120"/>
            <a:ext cx="2529840" cy="457200"/>
          </a:xfrm>
          <a:prstGeom prst="rect">
            <a:avLst/>
          </a:prstGeom>
          <a:noFill/>
        </p:spPr>
        <p:txBody>
          <a:bodyPr wrap="square" lIns="0" tIns="18288" rIns="0" bIns="18288" anchor="t">
            <a:spAutoFit/>
          </a:bodyPr>
          <a:lstStyle/>
          <a:p>
            <a:pPr algn="l"/>
            <a:r>
              <a:rPr sz="1400" b="1" i="0">
                <a:solidFill>
                  <a:srgbClr val="FFFFFF"/>
                </a:solidFill>
                <a:latin typeface="Open Sans"/>
              </a:rPr>
              <a:t>Komunikacija i personalizacija</a:t>
            </a:r>
          </a:p>
        </p:txBody>
      </p:sp>
      <p:sp>
        <p:nvSpPr>
          <p:cNvPr id="16" name="TextBox 15"/>
          <p:cNvSpPr txBox="1"/>
          <p:nvPr/>
        </p:nvSpPr>
        <p:spPr>
          <a:xfrm>
            <a:off x="4852416" y="3721608"/>
            <a:ext cx="2529840" cy="1051560"/>
          </a:xfrm>
          <a:prstGeom prst="rect">
            <a:avLst/>
          </a:prstGeom>
          <a:noFill/>
        </p:spPr>
        <p:txBody>
          <a:bodyPr wrap="square" lIns="0" tIns="18288" rIns="0" bIns="18288" anchor="t">
            <a:spAutoFit/>
          </a:bodyPr>
          <a:lstStyle/>
          <a:p>
            <a:pPr algn="l"/>
            <a:r>
              <a:rPr sz="1100" b="1" i="0">
                <a:solidFill>
                  <a:srgbClr val="FFFFFF"/>
                </a:solidFill>
                <a:latin typeface="Open Sans"/>
              </a:rPr>
              <a:t>•  </a:t>
            </a:r>
            <a:r>
              <a:rPr sz="1100" b="0" i="0">
                <a:solidFill>
                  <a:srgbClr val="FFFFFF"/>
                </a:solidFill>
                <a:latin typeface="Open Sans"/>
              </a:rPr>
              <a:t>poruka tjedan dana nakon kupnje</a:t>
            </a:r>
          </a:p>
          <a:p>
            <a:pPr algn="l">
              <a:spcBef>
                <a:spcPts val="200"/>
              </a:spcBef>
            </a:pPr>
            <a:r>
              <a:rPr sz="1100" b="1" i="0">
                <a:solidFill>
                  <a:srgbClr val="FFFFFF"/>
                </a:solidFill>
                <a:latin typeface="Open Sans"/>
              </a:rPr>
              <a:t>•  </a:t>
            </a:r>
            <a:r>
              <a:rPr sz="1100" b="0" i="0">
                <a:solidFill>
                  <a:srgbClr val="FFFFFF"/>
                </a:solidFill>
                <a:latin typeface="Open Sans"/>
              </a:rPr>
              <a:t>e-pošta, push, SMS, web</a:t>
            </a:r>
          </a:p>
          <a:p>
            <a:pPr algn="l">
              <a:spcBef>
                <a:spcPts val="200"/>
              </a:spcBef>
            </a:pPr>
            <a:r>
              <a:rPr sz="1100" b="1" i="0">
                <a:solidFill>
                  <a:srgbClr val="FFFFFF"/>
                </a:solidFill>
                <a:latin typeface="Open Sans"/>
              </a:rPr>
              <a:t>•  </a:t>
            </a:r>
            <a:r>
              <a:rPr sz="1100" b="0" i="0">
                <a:solidFill>
                  <a:srgbClr val="FFFFFF"/>
                </a:solidFill>
                <a:latin typeface="Open Sans"/>
              </a:rPr>
              <a:t>segmenti i kontrolne skupine</a:t>
            </a:r>
          </a:p>
        </p:txBody>
      </p:sp>
      <p:sp>
        <p:nvSpPr>
          <p:cNvPr id="17" name="Chevron 16"/>
          <p:cNvSpPr/>
          <p:nvPr/>
        </p:nvSpPr>
        <p:spPr>
          <a:xfrm>
            <a:off x="7711440" y="357987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040624" y="2331720"/>
            <a:ext cx="2932176" cy="320040"/>
          </a:xfrm>
          <a:prstGeom prst="rect">
            <a:avLst/>
          </a:prstGeom>
          <a:noFill/>
        </p:spPr>
        <p:txBody>
          <a:bodyPr wrap="square" lIns="0" tIns="18288" rIns="0" bIns="18288" anchor="t">
            <a:spAutoFit/>
          </a:bodyPr>
          <a:lstStyle/>
          <a:p>
            <a:pPr algn="ctr"/>
            <a:r>
              <a:rPr sz="1100" b="1" i="0">
                <a:solidFill>
                  <a:srgbClr val="2266CC"/>
                </a:solidFill>
                <a:latin typeface="Open Sans"/>
              </a:rPr>
              <a:t>POS · webshop · app · wallet</a:t>
            </a:r>
          </a:p>
        </p:txBody>
      </p:sp>
      <p:sp>
        <p:nvSpPr>
          <p:cNvPr id="19" name="Rectangle 18"/>
          <p:cNvSpPr/>
          <p:nvPr/>
        </p:nvSpPr>
        <p:spPr>
          <a:xfrm>
            <a:off x="8040624" y="2697480"/>
            <a:ext cx="2932176" cy="2148840"/>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8241792" y="2807208"/>
            <a:ext cx="914400" cy="457200"/>
          </a:xfrm>
          <a:prstGeom prst="rect">
            <a:avLst/>
          </a:prstGeom>
          <a:noFill/>
        </p:spPr>
        <p:txBody>
          <a:bodyPr wrap="square" lIns="0" tIns="18288" rIns="0" bIns="18288" anchor="t">
            <a:spAutoFit/>
          </a:bodyPr>
          <a:lstStyle/>
          <a:p>
            <a:pPr algn="l"/>
            <a:r>
              <a:rPr sz="2400" b="1" i="0">
                <a:solidFill>
                  <a:srgbClr val="FFFFFF"/>
                </a:solidFill>
                <a:latin typeface="Open Sans"/>
              </a:rPr>
              <a:t>03</a:t>
            </a:r>
          </a:p>
        </p:txBody>
      </p:sp>
      <p:sp>
        <p:nvSpPr>
          <p:cNvPr id="21" name="TextBox 20"/>
          <p:cNvSpPr txBox="1"/>
          <p:nvPr/>
        </p:nvSpPr>
        <p:spPr>
          <a:xfrm>
            <a:off x="8241792" y="3246120"/>
            <a:ext cx="2529840" cy="457200"/>
          </a:xfrm>
          <a:prstGeom prst="rect">
            <a:avLst/>
          </a:prstGeom>
          <a:noFill/>
        </p:spPr>
        <p:txBody>
          <a:bodyPr wrap="square" lIns="0" tIns="18288" rIns="0" bIns="18288" anchor="t">
            <a:spAutoFit/>
          </a:bodyPr>
          <a:lstStyle/>
          <a:p>
            <a:pPr algn="l"/>
            <a:r>
              <a:rPr sz="1400" b="1" i="0">
                <a:solidFill>
                  <a:srgbClr val="FFFFFF"/>
                </a:solidFill>
                <a:latin typeface="Open Sans"/>
              </a:rPr>
              <a:t>Dodirne točke</a:t>
            </a:r>
          </a:p>
        </p:txBody>
      </p:sp>
      <p:sp>
        <p:nvSpPr>
          <p:cNvPr id="22" name="TextBox 21"/>
          <p:cNvSpPr txBox="1"/>
          <p:nvPr/>
        </p:nvSpPr>
        <p:spPr>
          <a:xfrm>
            <a:off x="8241792" y="3721608"/>
            <a:ext cx="2529840" cy="1051560"/>
          </a:xfrm>
          <a:prstGeom prst="rect">
            <a:avLst/>
          </a:prstGeom>
          <a:noFill/>
        </p:spPr>
        <p:txBody>
          <a:bodyPr wrap="square" lIns="0" tIns="18288" rIns="0" bIns="18288" anchor="t">
            <a:spAutoFit/>
          </a:bodyPr>
          <a:lstStyle/>
          <a:p>
            <a:pPr algn="l"/>
            <a:r>
              <a:rPr sz="1100" b="1" i="0">
                <a:solidFill>
                  <a:srgbClr val="FFFFFF"/>
                </a:solidFill>
                <a:latin typeface="Open Sans"/>
              </a:rPr>
              <a:t>•  </a:t>
            </a:r>
            <a:r>
              <a:rPr sz="1100" b="0" i="0">
                <a:solidFill>
                  <a:srgbClr val="FFFFFF"/>
                </a:solidFill>
                <a:latin typeface="Open Sans"/>
              </a:rPr>
              <a:t>kupac skuplja i koristi bilo gdje</a:t>
            </a:r>
          </a:p>
          <a:p>
            <a:pPr algn="l">
              <a:spcBef>
                <a:spcPts val="200"/>
              </a:spcBef>
            </a:pPr>
            <a:r>
              <a:rPr sz="1100" b="1" i="0">
                <a:solidFill>
                  <a:srgbClr val="FFFFFF"/>
                </a:solidFill>
                <a:latin typeface="Open Sans"/>
              </a:rPr>
              <a:t>•  </a:t>
            </a:r>
            <a:r>
              <a:rPr sz="1100" b="0" i="0">
                <a:solidFill>
                  <a:srgbClr val="FFFFFF"/>
                </a:solidFill>
                <a:latin typeface="Open Sans"/>
              </a:rPr>
              <a:t>jedan profil, jedna povijest</a:t>
            </a:r>
          </a:p>
          <a:p>
            <a:pPr algn="l">
              <a:spcBef>
                <a:spcPts val="200"/>
              </a:spcBef>
            </a:pPr>
            <a:r>
              <a:rPr sz="1100" b="1" i="0">
                <a:solidFill>
                  <a:srgbClr val="FFFFFF"/>
                </a:solidFill>
                <a:latin typeface="Open Sans"/>
              </a:rPr>
              <a:t>•  </a:t>
            </a:r>
            <a:r>
              <a:rPr sz="1100" b="0" i="0">
                <a:solidFill>
                  <a:srgbClr val="FFFFFF"/>
                </a:solidFill>
                <a:latin typeface="Open Sans"/>
              </a:rPr>
              <a:t>blagajna ostaje blagajna</a:t>
            </a:r>
          </a:p>
        </p:txBody>
      </p:sp>
      <p:sp>
        <p:nvSpPr>
          <p:cNvPr id="23" name="Rectangle 22"/>
          <p:cNvSpPr/>
          <p:nvPr/>
        </p:nvSpPr>
        <p:spPr>
          <a:xfrm>
            <a:off x="1261872" y="5120640"/>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1444751" y="5138928"/>
            <a:ext cx="1737360" cy="548640"/>
          </a:xfrm>
          <a:prstGeom prst="rect">
            <a:avLst/>
          </a:prstGeom>
          <a:noFill/>
        </p:spPr>
        <p:txBody>
          <a:bodyPr wrap="square" lIns="0" tIns="18288" rIns="0" bIns="18288" anchor="ctr">
            <a:spAutoFit/>
          </a:bodyPr>
          <a:lstStyle/>
          <a:p>
            <a:pPr algn="l"/>
            <a:r>
              <a:rPr sz="1200" b="1" i="0">
                <a:solidFill>
                  <a:srgbClr val="2266CC"/>
                </a:solidFill>
                <a:latin typeface="Open Sans"/>
              </a:rPr>
              <a:t>Iz prakse</a:t>
            </a:r>
          </a:p>
        </p:txBody>
      </p:sp>
      <p:sp>
        <p:nvSpPr>
          <p:cNvPr id="25" name="TextBox 24"/>
          <p:cNvSpPr txBox="1"/>
          <p:nvPr/>
        </p:nvSpPr>
        <p:spPr>
          <a:xfrm>
            <a:off x="3182112" y="5138928"/>
            <a:ext cx="7790688" cy="548640"/>
          </a:xfrm>
          <a:prstGeom prst="rect">
            <a:avLst/>
          </a:prstGeom>
          <a:noFill/>
        </p:spPr>
        <p:txBody>
          <a:bodyPr wrap="square" lIns="0" tIns="18288" rIns="0" bIns="18288" anchor="ctr">
            <a:spAutoFit/>
          </a:bodyPr>
          <a:lstStyle/>
          <a:p>
            <a:pPr algn="l"/>
            <a:r>
              <a:rPr sz="1250" b="0" i="0">
                <a:solidFill>
                  <a:srgbClr val="242627"/>
                </a:solidFill>
                <a:latin typeface="Open Sans"/>
              </a:rPr>
              <a:t>Program vjernosti jednog trgovca na tri tržišta selimo na odvojeni pogon. Prije je svaka promjena pravila zahtijevala tri projekta – jedan za svako tržište i njegov blagajnički sustav. Nakon selidbe bit će dovoljan jedan.</a:t>
            </a:r>
          </a:p>
        </p:txBody>
      </p:sp>
      <p:sp>
        <p:nvSpPr>
          <p:cNvPr id="26" name="TextBox 25"/>
          <p:cNvSpPr txBox="1"/>
          <p:nvPr/>
        </p:nvSpPr>
        <p:spPr>
          <a:xfrm>
            <a:off x="1261872" y="5897880"/>
            <a:ext cx="9710928" cy="457200"/>
          </a:xfrm>
          <a:prstGeom prst="rect">
            <a:avLst/>
          </a:prstGeom>
          <a:noFill/>
        </p:spPr>
        <p:txBody>
          <a:bodyPr wrap="square" lIns="0" tIns="18288" rIns="0" bIns="18288" anchor="ctr">
            <a:spAutoFit/>
          </a:bodyPr>
          <a:lstStyle/>
          <a:p>
            <a:pPr algn="l"/>
            <a:r>
              <a:rPr sz="1350" b="1" i="0">
                <a:solidFill>
                  <a:srgbClr val="2266CC"/>
                </a:solidFill>
                <a:latin typeface="Open Sans"/>
              </a:rPr>
              <a:t>Pogreška je u redoslijedu. Tko počne s »koji modul kupujemo«, dobije pravila koja modul zna izvesti.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03 · SUSTAV ODNOSA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Osobno da,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nametljivo ne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Ništa od toga nije besplatno ni samo po sebi dobro. Što više znate – to više morate paziti što time pokazujete.</a:t>
            </a:r>
          </a:p>
        </p:txBody>
      </p:sp>
      <p:sp>
        <p:nvSpPr>
          <p:cNvPr id="6" name="Rectangle 5"/>
          <p:cNvSpPr/>
          <p:nvPr/>
        </p:nvSpPr>
        <p:spPr>
          <a:xfrm>
            <a:off x="1261872" y="2468880"/>
            <a:ext cx="4709160" cy="29260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470916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536192" y="2697480"/>
            <a:ext cx="4160520" cy="411480"/>
          </a:xfrm>
          <a:prstGeom prst="rect">
            <a:avLst/>
          </a:prstGeom>
          <a:noFill/>
        </p:spPr>
        <p:txBody>
          <a:bodyPr wrap="square" lIns="0" tIns="18288" rIns="0" bIns="18288" anchor="t">
            <a:spAutoFit/>
          </a:bodyPr>
          <a:lstStyle/>
          <a:p>
            <a:pPr algn="l"/>
            <a:r>
              <a:rPr sz="1600" b="1" i="0">
                <a:solidFill>
                  <a:srgbClr val="242627"/>
                </a:solidFill>
                <a:latin typeface="Open Sans"/>
              </a:rPr>
              <a:t>Gdje je granica</a:t>
            </a:r>
          </a:p>
        </p:txBody>
      </p:sp>
      <p:sp>
        <p:nvSpPr>
          <p:cNvPr id="9" name="TextBox 8"/>
          <p:cNvSpPr txBox="1"/>
          <p:nvPr/>
        </p:nvSpPr>
        <p:spPr>
          <a:xfrm>
            <a:off x="1536192" y="3246120"/>
            <a:ext cx="4160520" cy="2011680"/>
          </a:xfrm>
          <a:prstGeom prst="rect">
            <a:avLst/>
          </a:prstGeom>
          <a:noFill/>
        </p:spPr>
        <p:txBody>
          <a:bodyPr wrap="square" lIns="0" tIns="18288" rIns="0" bIns="18288" anchor="t">
            <a:spAutoFit/>
          </a:bodyPr>
          <a:lstStyle/>
          <a:p>
            <a:pPr algn="l"/>
            <a:r>
              <a:rPr sz="1250" b="1" i="0">
                <a:solidFill>
                  <a:srgbClr val="2165CB"/>
                </a:solidFill>
                <a:latin typeface="Open Sans"/>
              </a:rPr>
              <a:t>•  </a:t>
            </a:r>
            <a:r>
              <a:rPr sz="1250" b="0" i="0">
                <a:solidFill>
                  <a:srgbClr val="242627"/>
                </a:solidFill>
                <a:latin typeface="Open Sans"/>
              </a:rPr>
              <a:t>Kupnja kućanstva nije prehrana pojedinca – recept može biti jednostavno pogrešan</a:t>
            </a:r>
          </a:p>
          <a:p>
            <a:pPr algn="l">
              <a:spcBef>
                <a:spcPts val="700"/>
              </a:spcBef>
            </a:pPr>
            <a:r>
              <a:rPr sz="1250" b="1" i="0">
                <a:solidFill>
                  <a:srgbClr val="2165CB"/>
                </a:solidFill>
                <a:latin typeface="Open Sans"/>
              </a:rPr>
              <a:t>•  </a:t>
            </a:r>
            <a:r>
              <a:rPr sz="1250" b="0" i="0">
                <a:solidFill>
                  <a:srgbClr val="242627"/>
                </a:solidFill>
                <a:latin typeface="Open Sans"/>
              </a:rPr>
              <a:t>Iz košarice se zaključuje o zdravlju i vjeri; Europski odbor za zaštitu podataka među primjerima izričito navodi kupnju određenih namirnica</a:t>
            </a:r>
          </a:p>
          <a:p>
            <a:pPr algn="l">
              <a:spcBef>
                <a:spcPts val="700"/>
              </a:spcBef>
            </a:pPr>
            <a:r>
              <a:rPr sz="1250" b="1" i="0">
                <a:solidFill>
                  <a:srgbClr val="2165CB"/>
                </a:solidFill>
                <a:latin typeface="Open Sans"/>
              </a:rPr>
              <a:t>•  </a:t>
            </a:r>
            <a:r>
              <a:rPr sz="1250" b="0" i="0">
                <a:solidFill>
                  <a:srgbClr val="242627"/>
                </a:solidFill>
                <a:latin typeface="Open Sans"/>
              </a:rPr>
              <a:t>Konfekcijski broj vezan na prepoznatljivog člana osobni je podatak</a:t>
            </a:r>
          </a:p>
        </p:txBody>
      </p:sp>
      <p:sp>
        <p:nvSpPr>
          <p:cNvPr id="10" name="Rectangle 9"/>
          <p:cNvSpPr/>
          <p:nvPr/>
        </p:nvSpPr>
        <p:spPr>
          <a:xfrm>
            <a:off x="6263640" y="2468880"/>
            <a:ext cx="4709160" cy="29260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6537960" y="2697480"/>
            <a:ext cx="4160520" cy="411480"/>
          </a:xfrm>
          <a:prstGeom prst="rect">
            <a:avLst/>
          </a:prstGeom>
          <a:noFill/>
        </p:spPr>
        <p:txBody>
          <a:bodyPr wrap="square" lIns="0" tIns="18288" rIns="0" bIns="18288" anchor="t">
            <a:spAutoFit/>
          </a:bodyPr>
          <a:lstStyle/>
          <a:p>
            <a:pPr algn="l"/>
            <a:r>
              <a:rPr sz="1600" b="1" i="0">
                <a:solidFill>
                  <a:srgbClr val="FFFFFF"/>
                </a:solidFill>
                <a:latin typeface="Open Sans"/>
              </a:rPr>
              <a:t>Što zahtijeva sustav odnosa</a:t>
            </a:r>
          </a:p>
        </p:txBody>
      </p:sp>
      <p:sp>
        <p:nvSpPr>
          <p:cNvPr id="12" name="TextBox 11"/>
          <p:cNvSpPr txBox="1"/>
          <p:nvPr/>
        </p:nvSpPr>
        <p:spPr>
          <a:xfrm>
            <a:off x="6537960" y="3246120"/>
            <a:ext cx="4160520" cy="2011680"/>
          </a:xfrm>
          <a:prstGeom prst="rect">
            <a:avLst/>
          </a:prstGeom>
          <a:noFill/>
        </p:spPr>
        <p:txBody>
          <a:bodyPr wrap="square" lIns="0" tIns="18288" rIns="0" bIns="18288" anchor="t">
            <a:spAutoFit/>
          </a:bodyPr>
          <a:lstStyle/>
          <a:p>
            <a:pPr algn="l"/>
            <a:r>
              <a:rPr sz="1250" b="1" i="0">
                <a:solidFill>
                  <a:srgbClr val="FFFFFF"/>
                </a:solidFill>
                <a:latin typeface="Open Sans"/>
              </a:rPr>
              <a:t>•  </a:t>
            </a:r>
            <a:r>
              <a:rPr sz="1250" b="0" i="0">
                <a:solidFill>
                  <a:srgbClr val="FFFFFF"/>
                </a:solidFill>
                <a:latin typeface="Open Sans"/>
              </a:rPr>
              <a:t>Jasna svrha: kupac zna zašto prikupljamo i što dobiva u zamjenu</a:t>
            </a:r>
          </a:p>
          <a:p>
            <a:pPr algn="l">
              <a:spcBef>
                <a:spcPts val="700"/>
              </a:spcBef>
            </a:pPr>
            <a:r>
              <a:rPr sz="1250" b="1" i="0">
                <a:solidFill>
                  <a:srgbClr val="FFFFFF"/>
                </a:solidFill>
                <a:latin typeface="Open Sans"/>
              </a:rPr>
              <a:t>•  </a:t>
            </a:r>
            <a:r>
              <a:rPr sz="1250" b="0" i="0">
                <a:solidFill>
                  <a:srgbClr val="FFFFFF"/>
                </a:solidFill>
                <a:latin typeface="Open Sans"/>
              </a:rPr>
              <a:t>Transparentnost: kupac vidi što o njemu znamo – virtualni ormar ujedno je i uvid</a:t>
            </a:r>
          </a:p>
          <a:p>
            <a:pPr algn="l">
              <a:spcBef>
                <a:spcPts val="700"/>
              </a:spcBef>
            </a:pPr>
            <a:r>
              <a:rPr sz="1250" b="1" i="0">
                <a:solidFill>
                  <a:srgbClr val="FFFFFF"/>
                </a:solidFill>
                <a:latin typeface="Open Sans"/>
              </a:rPr>
              <a:t>•  </a:t>
            </a:r>
            <a:r>
              <a:rPr sz="1250" b="0" i="0">
                <a:solidFill>
                  <a:srgbClr val="FFFFFF"/>
                </a:solidFill>
                <a:latin typeface="Open Sans"/>
              </a:rPr>
              <a:t>Ograničenje opsega: prikupljamo za konkretno ponašanje, ne »za svaki slučaj«</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Poruka koja kupcu pokaže da znate previše odnos ne gradi. Troši ga.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04 · NAGRAĐIVANJE BEZ EROZIJE MARŽE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Popust koji zna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što kupujete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Gabel i Guhl, veliki njemački trgovac prehrambenim proizvodima: bodovna nagrada nasuprot individualno ciljanom kuponu.</a:t>
            </a:r>
          </a:p>
        </p:txBody>
      </p:sp>
      <p:sp>
        <p:nvSpPr>
          <p:cNvPr id="6" name="Rectangle 5"/>
          <p:cNvSpPr/>
          <p:nvPr/>
        </p:nvSpPr>
        <p:spPr>
          <a:xfrm>
            <a:off x="1261872" y="2468880"/>
            <a:ext cx="4709160" cy="20116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470916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536192" y="2651760"/>
            <a:ext cx="4160520" cy="365760"/>
          </a:xfrm>
          <a:prstGeom prst="rect">
            <a:avLst/>
          </a:prstGeom>
          <a:noFill/>
        </p:spPr>
        <p:txBody>
          <a:bodyPr wrap="square" lIns="0" tIns="18288" rIns="0" bIns="18288" anchor="t">
            <a:spAutoFit/>
          </a:bodyPr>
          <a:lstStyle/>
          <a:p>
            <a:pPr algn="l"/>
            <a:r>
              <a:rPr sz="1500" b="1" i="0">
                <a:solidFill>
                  <a:srgbClr val="242627"/>
                </a:solidFill>
                <a:latin typeface="Open Sans"/>
              </a:rPr>
              <a:t>Bodovna nagrada</a:t>
            </a:r>
          </a:p>
        </p:txBody>
      </p:sp>
      <p:sp>
        <p:nvSpPr>
          <p:cNvPr id="9" name="TextBox 8"/>
          <p:cNvSpPr txBox="1"/>
          <p:nvPr/>
        </p:nvSpPr>
        <p:spPr>
          <a:xfrm>
            <a:off x="1536192" y="3108960"/>
            <a:ext cx="1988820" cy="640080"/>
          </a:xfrm>
          <a:prstGeom prst="rect">
            <a:avLst/>
          </a:prstGeom>
          <a:noFill/>
        </p:spPr>
        <p:txBody>
          <a:bodyPr wrap="square" lIns="0" tIns="18288" rIns="0" bIns="18288" anchor="t">
            <a:spAutoFit/>
          </a:bodyPr>
          <a:lstStyle/>
          <a:p>
            <a:pPr algn="l"/>
            <a:r>
              <a:rPr sz="2800" b="1" i="0">
                <a:solidFill>
                  <a:srgbClr val="2266CC"/>
                </a:solidFill>
                <a:latin typeface="Open Sans"/>
              </a:rPr>
              <a:t>+5,0 p. b.</a:t>
            </a:r>
          </a:p>
        </p:txBody>
      </p:sp>
      <p:sp>
        <p:nvSpPr>
          <p:cNvPr id="10" name="TextBox 9"/>
          <p:cNvSpPr txBox="1"/>
          <p:nvPr/>
        </p:nvSpPr>
        <p:spPr>
          <a:xfrm>
            <a:off x="1536192" y="3749039"/>
            <a:ext cx="1943100" cy="640080"/>
          </a:xfrm>
          <a:prstGeom prst="rect">
            <a:avLst/>
          </a:prstGeom>
          <a:noFill/>
        </p:spPr>
        <p:txBody>
          <a:bodyPr wrap="square" lIns="0" tIns="18288" rIns="0" bIns="18288" anchor="t">
            <a:spAutoFit/>
          </a:bodyPr>
          <a:lstStyle/>
          <a:p>
            <a:pPr algn="l"/>
            <a:r>
              <a:rPr sz="1100" b="0" i="0">
                <a:solidFill>
                  <a:srgbClr val="5C626B"/>
                </a:solidFill>
                <a:latin typeface="Open Sans"/>
              </a:rPr>
              <a:t>vjerojatnost posjeta pri iskorištenju</a:t>
            </a:r>
          </a:p>
        </p:txBody>
      </p:sp>
      <p:sp>
        <p:nvSpPr>
          <p:cNvPr id="11" name="TextBox 10"/>
          <p:cNvSpPr txBox="1"/>
          <p:nvPr/>
        </p:nvSpPr>
        <p:spPr>
          <a:xfrm>
            <a:off x="3616452" y="3108960"/>
            <a:ext cx="1988820" cy="640080"/>
          </a:xfrm>
          <a:prstGeom prst="rect">
            <a:avLst/>
          </a:prstGeom>
          <a:noFill/>
        </p:spPr>
        <p:txBody>
          <a:bodyPr wrap="square" lIns="0" tIns="18288" rIns="0" bIns="18288" anchor="t">
            <a:spAutoFit/>
          </a:bodyPr>
          <a:lstStyle/>
          <a:p>
            <a:pPr algn="l"/>
            <a:r>
              <a:rPr sz="2800" b="1" i="0">
                <a:solidFill>
                  <a:srgbClr val="2266CC"/>
                </a:solidFill>
                <a:latin typeface="Open Sans"/>
              </a:rPr>
              <a:t>2,5 %</a:t>
            </a:r>
          </a:p>
        </p:txBody>
      </p:sp>
      <p:sp>
        <p:nvSpPr>
          <p:cNvPr id="12" name="TextBox 11"/>
          <p:cNvSpPr txBox="1"/>
          <p:nvPr/>
        </p:nvSpPr>
        <p:spPr>
          <a:xfrm>
            <a:off x="3616452" y="3749039"/>
            <a:ext cx="1943100" cy="640080"/>
          </a:xfrm>
          <a:prstGeom prst="rect">
            <a:avLst/>
          </a:prstGeom>
          <a:noFill/>
        </p:spPr>
        <p:txBody>
          <a:bodyPr wrap="square" lIns="0" tIns="18288" rIns="0" bIns="18288" anchor="t">
            <a:spAutoFit/>
          </a:bodyPr>
          <a:lstStyle/>
          <a:p>
            <a:pPr algn="l"/>
            <a:r>
              <a:rPr sz="1100" b="0" i="0">
                <a:solidFill>
                  <a:srgbClr val="5C626B"/>
                </a:solidFill>
                <a:latin typeface="Open Sans"/>
              </a:rPr>
              <a:t>posjeta na kojima se bodovi iskoriste</a:t>
            </a:r>
          </a:p>
        </p:txBody>
      </p:sp>
      <p:sp>
        <p:nvSpPr>
          <p:cNvPr id="13" name="Rectangle 12"/>
          <p:cNvSpPr/>
          <p:nvPr/>
        </p:nvSpPr>
        <p:spPr>
          <a:xfrm>
            <a:off x="6263640" y="2468880"/>
            <a:ext cx="4709160" cy="20116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537960" y="2651760"/>
            <a:ext cx="4160520" cy="365760"/>
          </a:xfrm>
          <a:prstGeom prst="rect">
            <a:avLst/>
          </a:prstGeom>
          <a:noFill/>
        </p:spPr>
        <p:txBody>
          <a:bodyPr wrap="square" lIns="0" tIns="18288" rIns="0" bIns="18288" anchor="t">
            <a:spAutoFit/>
          </a:bodyPr>
          <a:lstStyle/>
          <a:p>
            <a:pPr algn="l"/>
            <a:r>
              <a:rPr sz="1500" b="1" i="0">
                <a:solidFill>
                  <a:srgbClr val="FFFFFF"/>
                </a:solidFill>
                <a:latin typeface="Open Sans"/>
              </a:rPr>
              <a:t>Ciljani kupon</a:t>
            </a:r>
          </a:p>
        </p:txBody>
      </p:sp>
      <p:sp>
        <p:nvSpPr>
          <p:cNvPr id="15" name="TextBox 14"/>
          <p:cNvSpPr txBox="1"/>
          <p:nvPr/>
        </p:nvSpPr>
        <p:spPr>
          <a:xfrm>
            <a:off x="6537960" y="3108960"/>
            <a:ext cx="1988820" cy="640080"/>
          </a:xfrm>
          <a:prstGeom prst="rect">
            <a:avLst/>
          </a:prstGeom>
          <a:noFill/>
        </p:spPr>
        <p:txBody>
          <a:bodyPr wrap="square" lIns="0" tIns="18288" rIns="0" bIns="18288" anchor="t">
            <a:spAutoFit/>
          </a:bodyPr>
          <a:lstStyle/>
          <a:p>
            <a:pPr algn="l"/>
            <a:r>
              <a:rPr sz="2800" b="1" i="0">
                <a:solidFill>
                  <a:srgbClr val="FFFFFF"/>
                </a:solidFill>
                <a:latin typeface="Open Sans"/>
              </a:rPr>
              <a:t>+1,3 p. b.</a:t>
            </a:r>
          </a:p>
        </p:txBody>
      </p:sp>
      <p:sp>
        <p:nvSpPr>
          <p:cNvPr id="16" name="TextBox 15"/>
          <p:cNvSpPr txBox="1"/>
          <p:nvPr/>
        </p:nvSpPr>
        <p:spPr>
          <a:xfrm>
            <a:off x="6537960" y="3749039"/>
            <a:ext cx="1943100" cy="640080"/>
          </a:xfrm>
          <a:prstGeom prst="rect">
            <a:avLst/>
          </a:prstGeom>
          <a:noFill/>
        </p:spPr>
        <p:txBody>
          <a:bodyPr wrap="square" lIns="0" tIns="18288" rIns="0" bIns="18288" anchor="t">
            <a:spAutoFit/>
          </a:bodyPr>
          <a:lstStyle/>
          <a:p>
            <a:pPr algn="l"/>
            <a:r>
              <a:rPr sz="1100" b="0" i="0">
                <a:solidFill>
                  <a:srgbClr val="FFFFFF"/>
                </a:solidFill>
                <a:latin typeface="Open Sans"/>
              </a:rPr>
              <a:t>vjerojatnost posjeta pri iskorištenju</a:t>
            </a:r>
          </a:p>
        </p:txBody>
      </p:sp>
      <p:sp>
        <p:nvSpPr>
          <p:cNvPr id="17" name="TextBox 16"/>
          <p:cNvSpPr txBox="1"/>
          <p:nvPr/>
        </p:nvSpPr>
        <p:spPr>
          <a:xfrm>
            <a:off x="8618220" y="3108960"/>
            <a:ext cx="1988820" cy="640080"/>
          </a:xfrm>
          <a:prstGeom prst="rect">
            <a:avLst/>
          </a:prstGeom>
          <a:noFill/>
        </p:spPr>
        <p:txBody>
          <a:bodyPr wrap="square" lIns="0" tIns="18288" rIns="0" bIns="18288" anchor="t">
            <a:spAutoFit/>
          </a:bodyPr>
          <a:lstStyle/>
          <a:p>
            <a:pPr algn="l"/>
            <a:r>
              <a:rPr sz="2800" b="1" i="0">
                <a:solidFill>
                  <a:srgbClr val="FFFFFF"/>
                </a:solidFill>
                <a:latin typeface="Open Sans"/>
              </a:rPr>
              <a:t>18,5 %</a:t>
            </a:r>
          </a:p>
        </p:txBody>
      </p:sp>
      <p:sp>
        <p:nvSpPr>
          <p:cNvPr id="18" name="TextBox 17"/>
          <p:cNvSpPr txBox="1"/>
          <p:nvPr/>
        </p:nvSpPr>
        <p:spPr>
          <a:xfrm>
            <a:off x="8618220" y="3749039"/>
            <a:ext cx="1943100" cy="640080"/>
          </a:xfrm>
          <a:prstGeom prst="rect">
            <a:avLst/>
          </a:prstGeom>
          <a:noFill/>
        </p:spPr>
        <p:txBody>
          <a:bodyPr wrap="square" lIns="0" tIns="18288" rIns="0" bIns="18288" anchor="t">
            <a:spAutoFit/>
          </a:bodyPr>
          <a:lstStyle/>
          <a:p>
            <a:pPr algn="l"/>
            <a:r>
              <a:rPr sz="1100" b="0" i="0">
                <a:solidFill>
                  <a:srgbClr val="FFFFFF"/>
                </a:solidFill>
                <a:latin typeface="Open Sans"/>
              </a:rPr>
              <a:t>posjeta na kojima se kupon iskoristi</a:t>
            </a:r>
          </a:p>
        </p:txBody>
      </p:sp>
      <p:sp>
        <p:nvSpPr>
          <p:cNvPr id="19" name="TextBox 18"/>
          <p:cNvSpPr txBox="1"/>
          <p:nvPr/>
        </p:nvSpPr>
        <p:spPr>
          <a:xfrm>
            <a:off x="1261872" y="4617720"/>
            <a:ext cx="9710928" cy="1005840"/>
          </a:xfrm>
          <a:prstGeom prst="rect">
            <a:avLst/>
          </a:prstGeom>
          <a:noFill/>
        </p:spPr>
        <p:txBody>
          <a:bodyPr wrap="square" lIns="0" tIns="18288" rIns="0" bIns="18288" anchor="t">
            <a:spAutoFit/>
          </a:bodyPr>
          <a:lstStyle/>
          <a:p>
            <a:pPr algn="l"/>
            <a:r>
              <a:rPr sz="1250" b="1" i="0">
                <a:solidFill>
                  <a:srgbClr val="2165CB"/>
                </a:solidFill>
                <a:latin typeface="Open Sans"/>
              </a:rPr>
              <a:t>•  </a:t>
            </a:r>
            <a:r>
              <a:rPr sz="1250" b="0" i="0">
                <a:solidFill>
                  <a:srgbClr val="242627"/>
                </a:solidFill>
                <a:latin typeface="Open Sans"/>
              </a:rPr>
              <a:t>Zbog frekvencije i nižeg popusta kuponi su bili profitabilniji. Zaključak autora: instrumenti se nadopunjuju.</a:t>
            </a:r>
          </a:p>
          <a:p>
            <a:pPr algn="l">
              <a:spcBef>
                <a:spcPts val="400"/>
              </a:spcBef>
            </a:pPr>
            <a:r>
              <a:rPr sz="1250" b="1" i="0">
                <a:solidFill>
                  <a:srgbClr val="2165CB"/>
                </a:solidFill>
                <a:latin typeface="Open Sans"/>
              </a:rPr>
              <a:t>•  </a:t>
            </a:r>
            <a:r>
              <a:rPr sz="1250" b="0" i="0">
                <a:solidFill>
                  <a:srgbClr val="242627"/>
                </a:solidFill>
                <a:latin typeface="Open Sans"/>
              </a:rPr>
              <a:t>Ciljani kupon je personalizacija, a ne njezina suprotnost. (p. b. = postotni bod)</a:t>
            </a:r>
          </a:p>
        </p:txBody>
      </p:sp>
      <p:sp>
        <p:nvSpPr>
          <p:cNvPr id="20" name="Rectangle 19"/>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Popust koji zna što kupujete i popust koji to ne zna imaju isto ime. Ekonomika im je posve različita.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04 · NAGRAĐIVANJE BEZ EROZIJE MARŽE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Premija vjernosti:</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pokazatelj za jedno poslijepodne</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Razlika između ostvarene stope marže kod članova i kod nečlanova – nakon svih popusta, iskorištenih bodova i troškova nagrada.</a:t>
            </a:r>
          </a:p>
        </p:txBody>
      </p:sp>
      <p:sp>
        <p:nvSpPr>
          <p:cNvPr id="6" name="Rectangle 5"/>
          <p:cNvSpPr/>
          <p:nvPr/>
        </p:nvSpPr>
        <p:spPr>
          <a:xfrm>
            <a:off x="1261872" y="2377440"/>
            <a:ext cx="2377440" cy="5486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261872" y="2377440"/>
            <a:ext cx="2377440" cy="548640"/>
          </a:xfrm>
          <a:prstGeom prst="rect">
            <a:avLst/>
          </a:prstGeom>
          <a:noFill/>
        </p:spPr>
        <p:txBody>
          <a:bodyPr wrap="square" lIns="0" tIns="18288" rIns="0" bIns="18288" anchor="ctr">
            <a:spAutoFit/>
          </a:bodyPr>
          <a:lstStyle/>
          <a:p>
            <a:pPr algn="ctr"/>
            <a:r>
              <a:rPr sz="1250" b="1" i="0">
                <a:solidFill>
                  <a:srgbClr val="FFFFFF"/>
                </a:solidFill>
                <a:latin typeface="Open Sans"/>
              </a:rPr>
              <a:t>Premija vjernosti</a:t>
            </a:r>
          </a:p>
        </p:txBody>
      </p:sp>
      <p:sp>
        <p:nvSpPr>
          <p:cNvPr id="8" name="TextBox 7"/>
          <p:cNvSpPr txBox="1"/>
          <p:nvPr/>
        </p:nvSpPr>
        <p:spPr>
          <a:xfrm>
            <a:off x="3639312" y="2377440"/>
            <a:ext cx="365760" cy="548640"/>
          </a:xfrm>
          <a:prstGeom prst="rect">
            <a:avLst/>
          </a:prstGeom>
          <a:noFill/>
        </p:spPr>
        <p:txBody>
          <a:bodyPr wrap="square" lIns="0" tIns="18288" rIns="0" bIns="18288" anchor="ctr">
            <a:spAutoFit/>
          </a:bodyPr>
          <a:lstStyle/>
          <a:p>
            <a:pPr algn="ctr"/>
            <a:r>
              <a:rPr sz="2000" b="1" i="0">
                <a:solidFill>
                  <a:srgbClr val="2266CC"/>
                </a:solidFill>
                <a:latin typeface="Open Sans"/>
              </a:rPr>
              <a:t>=</a:t>
            </a:r>
          </a:p>
        </p:txBody>
      </p:sp>
      <p:sp>
        <p:nvSpPr>
          <p:cNvPr id="9" name="Rectangle 8"/>
          <p:cNvSpPr/>
          <p:nvPr/>
        </p:nvSpPr>
        <p:spPr>
          <a:xfrm>
            <a:off x="4005072" y="2377440"/>
            <a:ext cx="2651760" cy="54864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4005072" y="2377440"/>
            <a:ext cx="2651760" cy="548640"/>
          </a:xfrm>
          <a:prstGeom prst="rect">
            <a:avLst/>
          </a:prstGeom>
          <a:noFill/>
        </p:spPr>
        <p:txBody>
          <a:bodyPr wrap="square" lIns="0" tIns="18288" rIns="0" bIns="18288" anchor="ctr">
            <a:spAutoFit/>
          </a:bodyPr>
          <a:lstStyle/>
          <a:p>
            <a:pPr algn="ctr"/>
            <a:r>
              <a:rPr sz="1250" b="1" i="0">
                <a:solidFill>
                  <a:srgbClr val="242627"/>
                </a:solidFill>
                <a:latin typeface="Open Sans"/>
              </a:rPr>
              <a:t>stopa marže članova</a:t>
            </a:r>
          </a:p>
        </p:txBody>
      </p:sp>
      <p:sp>
        <p:nvSpPr>
          <p:cNvPr id="11" name="TextBox 10"/>
          <p:cNvSpPr txBox="1"/>
          <p:nvPr/>
        </p:nvSpPr>
        <p:spPr>
          <a:xfrm>
            <a:off x="6656831" y="2377440"/>
            <a:ext cx="365760" cy="548640"/>
          </a:xfrm>
          <a:prstGeom prst="rect">
            <a:avLst/>
          </a:prstGeom>
          <a:noFill/>
        </p:spPr>
        <p:txBody>
          <a:bodyPr wrap="square" lIns="0" tIns="18288" rIns="0" bIns="18288" anchor="ctr">
            <a:spAutoFit/>
          </a:bodyPr>
          <a:lstStyle/>
          <a:p>
            <a:pPr algn="ctr"/>
            <a:r>
              <a:rPr sz="2000" b="1" i="0">
                <a:solidFill>
                  <a:srgbClr val="2266CC"/>
                </a:solidFill>
                <a:latin typeface="Open Sans"/>
              </a:rPr>
              <a:t>−</a:t>
            </a:r>
          </a:p>
        </p:txBody>
      </p:sp>
      <p:sp>
        <p:nvSpPr>
          <p:cNvPr id="12" name="Rectangle 11"/>
          <p:cNvSpPr/>
          <p:nvPr/>
        </p:nvSpPr>
        <p:spPr>
          <a:xfrm>
            <a:off x="7022592" y="2377440"/>
            <a:ext cx="2651760" cy="54864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7022592" y="2377440"/>
            <a:ext cx="2651760" cy="548640"/>
          </a:xfrm>
          <a:prstGeom prst="rect">
            <a:avLst/>
          </a:prstGeom>
          <a:noFill/>
        </p:spPr>
        <p:txBody>
          <a:bodyPr wrap="square" lIns="0" tIns="18288" rIns="0" bIns="18288" anchor="ctr">
            <a:spAutoFit/>
          </a:bodyPr>
          <a:lstStyle/>
          <a:p>
            <a:pPr algn="ctr"/>
            <a:r>
              <a:rPr sz="1250" b="1" i="0">
                <a:solidFill>
                  <a:srgbClr val="242627"/>
                </a:solidFill>
                <a:latin typeface="Open Sans"/>
              </a:rPr>
              <a:t>stopa marže nečlanova</a:t>
            </a:r>
          </a:p>
        </p:txBody>
      </p:sp>
      <p:sp>
        <p:nvSpPr>
          <p:cNvPr id="14" name="Rectangle 13"/>
          <p:cNvSpPr/>
          <p:nvPr/>
        </p:nvSpPr>
        <p:spPr>
          <a:xfrm>
            <a:off x="1261872" y="3154680"/>
            <a:ext cx="777240" cy="658368"/>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261872" y="3154680"/>
            <a:ext cx="777240" cy="658368"/>
          </a:xfrm>
          <a:prstGeom prst="rect">
            <a:avLst/>
          </a:prstGeom>
          <a:noFill/>
        </p:spPr>
        <p:txBody>
          <a:bodyPr wrap="square" lIns="0" tIns="18288" rIns="0" bIns="18288" anchor="ctr">
            <a:spAutoFit/>
          </a:bodyPr>
          <a:lstStyle/>
          <a:p>
            <a:pPr algn="ctr"/>
            <a:r>
              <a:rPr sz="1800" b="1" i="0">
                <a:solidFill>
                  <a:srgbClr val="FFFFFF"/>
                </a:solidFill>
                <a:latin typeface="Open Sans"/>
              </a:rPr>
              <a:t>&gt; 0</a:t>
            </a:r>
          </a:p>
        </p:txBody>
      </p:sp>
      <p:sp>
        <p:nvSpPr>
          <p:cNvPr id="16" name="TextBox 15"/>
          <p:cNvSpPr txBox="1"/>
          <p:nvPr/>
        </p:nvSpPr>
        <p:spPr>
          <a:xfrm>
            <a:off x="2176272" y="3154680"/>
            <a:ext cx="4846320" cy="658368"/>
          </a:xfrm>
          <a:prstGeom prst="rect">
            <a:avLst/>
          </a:prstGeom>
          <a:noFill/>
        </p:spPr>
        <p:txBody>
          <a:bodyPr wrap="square" lIns="0" tIns="18288" rIns="0" bIns="18288" anchor="ctr">
            <a:spAutoFit/>
          </a:bodyPr>
          <a:lstStyle/>
          <a:p>
            <a:pPr algn="l"/>
            <a:r>
              <a:rPr sz="1150" b="0" i="0">
                <a:solidFill>
                  <a:srgbClr val="242627"/>
                </a:solidFill>
                <a:latin typeface="Open Sans"/>
              </a:rPr>
              <a:t>Članovi ostvaruju promet s povoljnijom maržom. Još ne kaže zašto – spremnost platiti, drugačija košarica ili program.</a:t>
            </a:r>
          </a:p>
        </p:txBody>
      </p:sp>
      <p:sp>
        <p:nvSpPr>
          <p:cNvPr id="17" name="Rectangle 16"/>
          <p:cNvSpPr/>
          <p:nvPr/>
        </p:nvSpPr>
        <p:spPr>
          <a:xfrm>
            <a:off x="1261872" y="3931920"/>
            <a:ext cx="777240" cy="65836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261872" y="3931920"/>
            <a:ext cx="777240" cy="658368"/>
          </a:xfrm>
          <a:prstGeom prst="rect">
            <a:avLst/>
          </a:prstGeom>
          <a:noFill/>
        </p:spPr>
        <p:txBody>
          <a:bodyPr wrap="square" lIns="0" tIns="18288" rIns="0" bIns="18288" anchor="ctr">
            <a:spAutoFit/>
          </a:bodyPr>
          <a:lstStyle/>
          <a:p>
            <a:pPr algn="ctr"/>
            <a:r>
              <a:rPr sz="1800" b="1" i="0">
                <a:solidFill>
                  <a:srgbClr val="FFFFFF"/>
                </a:solidFill>
                <a:latin typeface="Open Sans"/>
              </a:rPr>
              <a:t>≈ 0</a:t>
            </a:r>
          </a:p>
        </p:txBody>
      </p:sp>
      <p:sp>
        <p:nvSpPr>
          <p:cNvPr id="19" name="TextBox 18"/>
          <p:cNvSpPr txBox="1"/>
          <p:nvPr/>
        </p:nvSpPr>
        <p:spPr>
          <a:xfrm>
            <a:off x="2176272" y="3931920"/>
            <a:ext cx="4846320" cy="658368"/>
          </a:xfrm>
          <a:prstGeom prst="rect">
            <a:avLst/>
          </a:prstGeom>
          <a:noFill/>
        </p:spPr>
        <p:txBody>
          <a:bodyPr wrap="square" lIns="0" tIns="18288" rIns="0" bIns="18288" anchor="ctr">
            <a:spAutoFit/>
          </a:bodyPr>
          <a:lstStyle/>
          <a:p>
            <a:pPr algn="l"/>
            <a:r>
              <a:rPr sz="1150" b="0" i="0">
                <a:solidFill>
                  <a:srgbClr val="242627"/>
                </a:solidFill>
                <a:latin typeface="Open Sans"/>
              </a:rPr>
              <a:t>Program se financira sam. Vrijednost stvara u podacima i frekvenciji.</a:t>
            </a:r>
          </a:p>
        </p:txBody>
      </p:sp>
      <p:sp>
        <p:nvSpPr>
          <p:cNvPr id="20" name="Rectangle 19"/>
          <p:cNvSpPr/>
          <p:nvPr/>
        </p:nvSpPr>
        <p:spPr>
          <a:xfrm>
            <a:off x="1261872" y="4709160"/>
            <a:ext cx="777240" cy="658368"/>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1261872" y="4709160"/>
            <a:ext cx="777240" cy="658368"/>
          </a:xfrm>
          <a:prstGeom prst="rect">
            <a:avLst/>
          </a:prstGeom>
          <a:noFill/>
        </p:spPr>
        <p:txBody>
          <a:bodyPr wrap="square" lIns="0" tIns="18288" rIns="0" bIns="18288" anchor="ctr">
            <a:spAutoFit/>
          </a:bodyPr>
          <a:lstStyle/>
          <a:p>
            <a:pPr algn="ctr"/>
            <a:r>
              <a:rPr sz="1800" b="1" i="0">
                <a:solidFill>
                  <a:srgbClr val="FFFFFF"/>
                </a:solidFill>
                <a:latin typeface="Open Sans"/>
              </a:rPr>
              <a:t>&lt; 0</a:t>
            </a:r>
          </a:p>
        </p:txBody>
      </p:sp>
      <p:sp>
        <p:nvSpPr>
          <p:cNvPr id="22" name="TextBox 21"/>
          <p:cNvSpPr txBox="1"/>
          <p:nvPr/>
        </p:nvSpPr>
        <p:spPr>
          <a:xfrm>
            <a:off x="2176272" y="4709160"/>
            <a:ext cx="4846320" cy="658368"/>
          </a:xfrm>
          <a:prstGeom prst="rect">
            <a:avLst/>
          </a:prstGeom>
          <a:noFill/>
        </p:spPr>
        <p:txBody>
          <a:bodyPr wrap="square" lIns="0" tIns="18288" rIns="0" bIns="18288" anchor="ctr">
            <a:spAutoFit/>
          </a:bodyPr>
          <a:lstStyle/>
          <a:p>
            <a:pPr algn="l"/>
            <a:r>
              <a:rPr sz="1150" b="0" i="0">
                <a:solidFill>
                  <a:srgbClr val="242627"/>
                </a:solidFill>
                <a:latin typeface="Open Sans"/>
              </a:rPr>
              <a:t>Alarm s brojkom. Dovoljno velik da inkrementalni učinak izmjerite kontrolnom skupinom.</a:t>
            </a:r>
          </a:p>
        </p:txBody>
      </p:sp>
      <p:sp>
        <p:nvSpPr>
          <p:cNvPr id="23" name="Rectangle 22"/>
          <p:cNvSpPr/>
          <p:nvPr/>
        </p:nvSpPr>
        <p:spPr>
          <a:xfrm>
            <a:off x="7388352" y="3154680"/>
            <a:ext cx="3584448" cy="233172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7616952" y="3264408"/>
            <a:ext cx="3127248" cy="320040"/>
          </a:xfrm>
          <a:prstGeom prst="rect">
            <a:avLst/>
          </a:prstGeom>
          <a:noFill/>
        </p:spPr>
        <p:txBody>
          <a:bodyPr wrap="square" lIns="0" tIns="18288" rIns="0" bIns="18288" anchor="t">
            <a:spAutoFit/>
          </a:bodyPr>
          <a:lstStyle/>
          <a:p>
            <a:pPr algn="l"/>
            <a:r>
              <a:rPr sz="1200" b="1" i="0">
                <a:solidFill>
                  <a:srgbClr val="2266CC"/>
                </a:solidFill>
                <a:latin typeface="Open Sans"/>
              </a:rPr>
              <a:t>Izmišljeni trgovac</a:t>
            </a:r>
          </a:p>
        </p:txBody>
      </p:sp>
      <p:sp>
        <p:nvSpPr>
          <p:cNvPr id="25" name="TextBox 24"/>
          <p:cNvSpPr txBox="1"/>
          <p:nvPr/>
        </p:nvSpPr>
        <p:spPr>
          <a:xfrm>
            <a:off x="7616952" y="3611880"/>
            <a:ext cx="1737360" cy="292608"/>
          </a:xfrm>
          <a:prstGeom prst="rect">
            <a:avLst/>
          </a:prstGeom>
          <a:noFill/>
        </p:spPr>
        <p:txBody>
          <a:bodyPr wrap="square" lIns="0" tIns="18288" rIns="0" bIns="18288" anchor="t">
            <a:spAutoFit/>
          </a:bodyPr>
          <a:lstStyle/>
          <a:p>
            <a:pPr algn="l"/>
            <a:r>
              <a:rPr sz="1100" b="0" i="0">
                <a:solidFill>
                  <a:srgbClr val="5C626B"/>
                </a:solidFill>
                <a:latin typeface="Open Sans"/>
              </a:rPr>
              <a:t>Promet</a:t>
            </a:r>
          </a:p>
        </p:txBody>
      </p:sp>
      <p:sp>
        <p:nvSpPr>
          <p:cNvPr id="26" name="TextBox 25"/>
          <p:cNvSpPr txBox="1"/>
          <p:nvPr/>
        </p:nvSpPr>
        <p:spPr>
          <a:xfrm>
            <a:off x="9217152" y="3611880"/>
            <a:ext cx="1527048" cy="292608"/>
          </a:xfrm>
          <a:prstGeom prst="rect">
            <a:avLst/>
          </a:prstGeom>
          <a:noFill/>
        </p:spPr>
        <p:txBody>
          <a:bodyPr wrap="square" lIns="0" tIns="18288" rIns="0" bIns="18288" anchor="t">
            <a:spAutoFit/>
          </a:bodyPr>
          <a:lstStyle/>
          <a:p>
            <a:pPr algn="r"/>
            <a:r>
              <a:rPr sz="1100" b="0" i="0">
                <a:solidFill>
                  <a:srgbClr val="242627"/>
                </a:solidFill>
                <a:latin typeface="Open Sans"/>
              </a:rPr>
              <a:t>20 mil. €</a:t>
            </a:r>
          </a:p>
        </p:txBody>
      </p:sp>
      <p:sp>
        <p:nvSpPr>
          <p:cNvPr id="27" name="TextBox 26"/>
          <p:cNvSpPr txBox="1"/>
          <p:nvPr/>
        </p:nvSpPr>
        <p:spPr>
          <a:xfrm>
            <a:off x="7616952" y="3913632"/>
            <a:ext cx="1737360" cy="292608"/>
          </a:xfrm>
          <a:prstGeom prst="rect">
            <a:avLst/>
          </a:prstGeom>
          <a:noFill/>
        </p:spPr>
        <p:txBody>
          <a:bodyPr wrap="square" lIns="0" tIns="18288" rIns="0" bIns="18288" anchor="t">
            <a:spAutoFit/>
          </a:bodyPr>
          <a:lstStyle/>
          <a:p>
            <a:pPr algn="l"/>
            <a:r>
              <a:rPr sz="1100" b="0" i="0">
                <a:solidFill>
                  <a:srgbClr val="5C626B"/>
                </a:solidFill>
                <a:latin typeface="Open Sans"/>
              </a:rPr>
              <a:t>Udio članova</a:t>
            </a:r>
          </a:p>
        </p:txBody>
      </p:sp>
      <p:sp>
        <p:nvSpPr>
          <p:cNvPr id="28" name="TextBox 27"/>
          <p:cNvSpPr txBox="1"/>
          <p:nvPr/>
        </p:nvSpPr>
        <p:spPr>
          <a:xfrm>
            <a:off x="9217152" y="3913632"/>
            <a:ext cx="1527048" cy="292608"/>
          </a:xfrm>
          <a:prstGeom prst="rect">
            <a:avLst/>
          </a:prstGeom>
          <a:noFill/>
        </p:spPr>
        <p:txBody>
          <a:bodyPr wrap="square" lIns="0" tIns="18288" rIns="0" bIns="18288" anchor="t">
            <a:spAutoFit/>
          </a:bodyPr>
          <a:lstStyle/>
          <a:p>
            <a:pPr algn="r"/>
            <a:r>
              <a:rPr sz="1100" b="0" i="0">
                <a:solidFill>
                  <a:srgbClr val="242627"/>
                </a:solidFill>
                <a:latin typeface="Open Sans"/>
              </a:rPr>
              <a:t>60 % = 12 mil. €</a:t>
            </a:r>
          </a:p>
        </p:txBody>
      </p:sp>
      <p:sp>
        <p:nvSpPr>
          <p:cNvPr id="29" name="TextBox 28"/>
          <p:cNvSpPr txBox="1"/>
          <p:nvPr/>
        </p:nvSpPr>
        <p:spPr>
          <a:xfrm>
            <a:off x="7616952" y="4215384"/>
            <a:ext cx="1737360" cy="292608"/>
          </a:xfrm>
          <a:prstGeom prst="rect">
            <a:avLst/>
          </a:prstGeom>
          <a:noFill/>
        </p:spPr>
        <p:txBody>
          <a:bodyPr wrap="square" lIns="0" tIns="18288" rIns="0" bIns="18288" anchor="t">
            <a:spAutoFit/>
          </a:bodyPr>
          <a:lstStyle/>
          <a:p>
            <a:pPr algn="l"/>
            <a:r>
              <a:rPr sz="1100" b="0" i="0">
                <a:solidFill>
                  <a:srgbClr val="5C626B"/>
                </a:solidFill>
                <a:latin typeface="Open Sans"/>
              </a:rPr>
              <a:t>Marža nečlanovi</a:t>
            </a:r>
          </a:p>
        </p:txBody>
      </p:sp>
      <p:sp>
        <p:nvSpPr>
          <p:cNvPr id="30" name="TextBox 29"/>
          <p:cNvSpPr txBox="1"/>
          <p:nvPr/>
        </p:nvSpPr>
        <p:spPr>
          <a:xfrm>
            <a:off x="9217152" y="4215384"/>
            <a:ext cx="1527048" cy="292608"/>
          </a:xfrm>
          <a:prstGeom prst="rect">
            <a:avLst/>
          </a:prstGeom>
          <a:noFill/>
        </p:spPr>
        <p:txBody>
          <a:bodyPr wrap="square" lIns="0" tIns="18288" rIns="0" bIns="18288" anchor="t">
            <a:spAutoFit/>
          </a:bodyPr>
          <a:lstStyle/>
          <a:p>
            <a:pPr algn="r"/>
            <a:r>
              <a:rPr sz="1100" b="0" i="0">
                <a:solidFill>
                  <a:srgbClr val="242627"/>
                </a:solidFill>
                <a:latin typeface="Open Sans"/>
              </a:rPr>
              <a:t>42 € na 100 €</a:t>
            </a:r>
          </a:p>
        </p:txBody>
      </p:sp>
      <p:sp>
        <p:nvSpPr>
          <p:cNvPr id="31" name="TextBox 30"/>
          <p:cNvSpPr txBox="1"/>
          <p:nvPr/>
        </p:nvSpPr>
        <p:spPr>
          <a:xfrm>
            <a:off x="7616952" y="4517136"/>
            <a:ext cx="1737360" cy="292608"/>
          </a:xfrm>
          <a:prstGeom prst="rect">
            <a:avLst/>
          </a:prstGeom>
          <a:noFill/>
        </p:spPr>
        <p:txBody>
          <a:bodyPr wrap="square" lIns="0" tIns="18288" rIns="0" bIns="18288" anchor="t">
            <a:spAutoFit/>
          </a:bodyPr>
          <a:lstStyle/>
          <a:p>
            <a:pPr algn="l"/>
            <a:r>
              <a:rPr sz="1100" b="0" i="0">
                <a:solidFill>
                  <a:srgbClr val="5C626B"/>
                </a:solidFill>
                <a:latin typeface="Open Sans"/>
              </a:rPr>
              <a:t>Marža članovi</a:t>
            </a:r>
          </a:p>
        </p:txBody>
      </p:sp>
      <p:sp>
        <p:nvSpPr>
          <p:cNvPr id="32" name="TextBox 31"/>
          <p:cNvSpPr txBox="1"/>
          <p:nvPr/>
        </p:nvSpPr>
        <p:spPr>
          <a:xfrm>
            <a:off x="9217152" y="4517136"/>
            <a:ext cx="1527048" cy="292608"/>
          </a:xfrm>
          <a:prstGeom prst="rect">
            <a:avLst/>
          </a:prstGeom>
          <a:noFill/>
        </p:spPr>
        <p:txBody>
          <a:bodyPr wrap="square" lIns="0" tIns="18288" rIns="0" bIns="18288" anchor="t">
            <a:spAutoFit/>
          </a:bodyPr>
          <a:lstStyle/>
          <a:p>
            <a:pPr algn="r"/>
            <a:r>
              <a:rPr sz="1100" b="0" i="0">
                <a:solidFill>
                  <a:srgbClr val="242627"/>
                </a:solidFill>
                <a:latin typeface="Open Sans"/>
              </a:rPr>
              <a:t>38 € na 100 €</a:t>
            </a:r>
          </a:p>
        </p:txBody>
      </p:sp>
      <p:sp>
        <p:nvSpPr>
          <p:cNvPr id="33" name="TextBox 32"/>
          <p:cNvSpPr txBox="1"/>
          <p:nvPr/>
        </p:nvSpPr>
        <p:spPr>
          <a:xfrm>
            <a:off x="7616952" y="4818888"/>
            <a:ext cx="1737360" cy="292608"/>
          </a:xfrm>
          <a:prstGeom prst="rect">
            <a:avLst/>
          </a:prstGeom>
          <a:noFill/>
        </p:spPr>
        <p:txBody>
          <a:bodyPr wrap="square" lIns="0" tIns="18288" rIns="0" bIns="18288" anchor="t">
            <a:spAutoFit/>
          </a:bodyPr>
          <a:lstStyle/>
          <a:p>
            <a:pPr algn="l"/>
            <a:r>
              <a:rPr sz="1100" b="0" i="0">
                <a:solidFill>
                  <a:srgbClr val="5C626B"/>
                </a:solidFill>
                <a:latin typeface="Open Sans"/>
              </a:rPr>
              <a:t>Premija</a:t>
            </a:r>
          </a:p>
        </p:txBody>
      </p:sp>
      <p:sp>
        <p:nvSpPr>
          <p:cNvPr id="34" name="TextBox 33"/>
          <p:cNvSpPr txBox="1"/>
          <p:nvPr/>
        </p:nvSpPr>
        <p:spPr>
          <a:xfrm>
            <a:off x="9217152" y="4818888"/>
            <a:ext cx="1527048" cy="292608"/>
          </a:xfrm>
          <a:prstGeom prst="rect">
            <a:avLst/>
          </a:prstGeom>
          <a:noFill/>
        </p:spPr>
        <p:txBody>
          <a:bodyPr wrap="square" lIns="0" tIns="18288" rIns="0" bIns="18288" anchor="t">
            <a:spAutoFit/>
          </a:bodyPr>
          <a:lstStyle/>
          <a:p>
            <a:pPr algn="r"/>
            <a:r>
              <a:rPr sz="1100" b="1" i="0">
                <a:solidFill>
                  <a:srgbClr val="242627"/>
                </a:solidFill>
                <a:latin typeface="Open Sans"/>
              </a:rPr>
              <a:t>− 4 postotna boda</a:t>
            </a:r>
          </a:p>
        </p:txBody>
      </p:sp>
      <p:sp>
        <p:nvSpPr>
          <p:cNvPr id="35" name="TextBox 34"/>
          <p:cNvSpPr txBox="1"/>
          <p:nvPr/>
        </p:nvSpPr>
        <p:spPr>
          <a:xfrm>
            <a:off x="7616952" y="5120640"/>
            <a:ext cx="1737360" cy="292608"/>
          </a:xfrm>
          <a:prstGeom prst="rect">
            <a:avLst/>
          </a:prstGeom>
          <a:noFill/>
        </p:spPr>
        <p:txBody>
          <a:bodyPr wrap="square" lIns="0" tIns="18288" rIns="0" bIns="18288" anchor="t">
            <a:spAutoFit/>
          </a:bodyPr>
          <a:lstStyle/>
          <a:p>
            <a:pPr algn="l"/>
            <a:r>
              <a:rPr sz="1100" b="1" i="0">
                <a:solidFill>
                  <a:srgbClr val="5C626B"/>
                </a:solidFill>
                <a:latin typeface="Open Sans"/>
              </a:rPr>
              <a:t>12 mil. € × 0,04</a:t>
            </a:r>
          </a:p>
        </p:txBody>
      </p:sp>
      <p:sp>
        <p:nvSpPr>
          <p:cNvPr id="36" name="TextBox 35"/>
          <p:cNvSpPr txBox="1"/>
          <p:nvPr/>
        </p:nvSpPr>
        <p:spPr>
          <a:xfrm>
            <a:off x="9217152" y="5120640"/>
            <a:ext cx="1527048" cy="292608"/>
          </a:xfrm>
          <a:prstGeom prst="rect">
            <a:avLst/>
          </a:prstGeom>
          <a:noFill/>
        </p:spPr>
        <p:txBody>
          <a:bodyPr wrap="square" lIns="0" tIns="18288" rIns="0" bIns="18288" anchor="t">
            <a:spAutoFit/>
          </a:bodyPr>
          <a:lstStyle/>
          <a:p>
            <a:pPr algn="r"/>
            <a:r>
              <a:rPr sz="1250" b="1" i="0">
                <a:solidFill>
                  <a:srgbClr val="2266CC"/>
                </a:solidFill>
                <a:latin typeface="Open Sans"/>
              </a:rPr>
              <a:t>480.000 € / godinu</a:t>
            </a:r>
          </a:p>
        </p:txBody>
      </p:sp>
      <p:sp>
        <p:nvSpPr>
          <p:cNvPr id="37" name="Rectangle 36"/>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TextBox 37"/>
          <p:cNvSpPr txBox="1"/>
          <p:nvPr/>
        </p:nvSpPr>
        <p:spPr>
          <a:xfrm>
            <a:off x="1444751" y="580644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Podatke ima svaki POS i svaki ERP. Premija je dijagnostika, ne dokaz – ali je alarm koji kaže gdje početi mjeriti.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04 · NAGRAĐIVANJE BEZ EROZIJE MARŽE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Koliko program mora donijeti</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da se isplati</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Jednostavna računica koju napravite prije prvog pravila – i tri načela kojima je postižete bez erozije marže.</a:t>
            </a:r>
          </a:p>
        </p:txBody>
      </p:sp>
      <p:sp>
        <p:nvSpPr>
          <p:cNvPr id="6" name="Rectangle 5"/>
          <p:cNvSpPr/>
          <p:nvPr/>
        </p:nvSpPr>
        <p:spPr>
          <a:xfrm>
            <a:off x="1261872" y="2377440"/>
            <a:ext cx="4572000" cy="36118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377440"/>
            <a:ext cx="4572000" cy="54864"/>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490472" y="2514600"/>
            <a:ext cx="4114800" cy="320040"/>
          </a:xfrm>
          <a:prstGeom prst="rect">
            <a:avLst/>
          </a:prstGeom>
          <a:noFill/>
        </p:spPr>
        <p:txBody>
          <a:bodyPr wrap="square" lIns="0" tIns="18288" rIns="0" bIns="18288" anchor="t">
            <a:spAutoFit/>
          </a:bodyPr>
          <a:lstStyle/>
          <a:p>
            <a:pPr algn="l"/>
            <a:r>
              <a:rPr sz="1250" b="1" i="0">
                <a:solidFill>
                  <a:srgbClr val="2266CC"/>
                </a:solidFill>
                <a:latin typeface="Open Sans"/>
              </a:rPr>
              <a:t>Primjer: program s bodovima</a:t>
            </a:r>
          </a:p>
        </p:txBody>
      </p:sp>
      <p:sp>
        <p:nvSpPr>
          <p:cNvPr id="9" name="TextBox 8"/>
          <p:cNvSpPr txBox="1"/>
          <p:nvPr/>
        </p:nvSpPr>
        <p:spPr>
          <a:xfrm>
            <a:off x="1490472" y="2907792"/>
            <a:ext cx="2240280" cy="365760"/>
          </a:xfrm>
          <a:prstGeom prst="rect">
            <a:avLst/>
          </a:prstGeom>
          <a:noFill/>
        </p:spPr>
        <p:txBody>
          <a:bodyPr wrap="square" lIns="0" tIns="18288" rIns="0" bIns="18288" anchor="ctr">
            <a:spAutoFit/>
          </a:bodyPr>
          <a:lstStyle/>
          <a:p>
            <a:pPr algn="l"/>
            <a:r>
              <a:rPr sz="1050" b="0" i="0">
                <a:solidFill>
                  <a:srgbClr val="5C626B"/>
                </a:solidFill>
                <a:latin typeface="Open Sans"/>
              </a:rPr>
              <a:t>Prodaja</a:t>
            </a:r>
          </a:p>
        </p:txBody>
      </p:sp>
      <p:sp>
        <p:nvSpPr>
          <p:cNvPr id="10" name="TextBox 9"/>
          <p:cNvSpPr txBox="1"/>
          <p:nvPr/>
        </p:nvSpPr>
        <p:spPr>
          <a:xfrm>
            <a:off x="3730752" y="2907792"/>
            <a:ext cx="1874519" cy="365760"/>
          </a:xfrm>
          <a:prstGeom prst="rect">
            <a:avLst/>
          </a:prstGeom>
          <a:noFill/>
        </p:spPr>
        <p:txBody>
          <a:bodyPr wrap="square" lIns="0" tIns="18288" rIns="0" bIns="18288" anchor="ctr">
            <a:spAutoFit/>
          </a:bodyPr>
          <a:lstStyle/>
          <a:p>
            <a:pPr algn="r"/>
            <a:r>
              <a:rPr sz="1100" b="0" i="0">
                <a:solidFill>
                  <a:srgbClr val="242627"/>
                </a:solidFill>
                <a:latin typeface="Open Sans"/>
              </a:rPr>
              <a:t>10 mil. €</a:t>
            </a:r>
          </a:p>
        </p:txBody>
      </p:sp>
      <p:sp>
        <p:nvSpPr>
          <p:cNvPr id="11" name="TextBox 10"/>
          <p:cNvSpPr txBox="1"/>
          <p:nvPr/>
        </p:nvSpPr>
        <p:spPr>
          <a:xfrm>
            <a:off x="1490472" y="3319272"/>
            <a:ext cx="2240280" cy="365760"/>
          </a:xfrm>
          <a:prstGeom prst="rect">
            <a:avLst/>
          </a:prstGeom>
          <a:noFill/>
        </p:spPr>
        <p:txBody>
          <a:bodyPr wrap="square" lIns="0" tIns="18288" rIns="0" bIns="18288" anchor="ctr">
            <a:spAutoFit/>
          </a:bodyPr>
          <a:lstStyle/>
          <a:p>
            <a:pPr algn="l"/>
            <a:r>
              <a:rPr sz="1050" b="0" i="0">
                <a:solidFill>
                  <a:srgbClr val="5C626B"/>
                </a:solidFill>
                <a:latin typeface="Open Sans"/>
              </a:rPr>
              <a:t>Prodaja članovima</a:t>
            </a:r>
          </a:p>
        </p:txBody>
      </p:sp>
      <p:sp>
        <p:nvSpPr>
          <p:cNvPr id="12" name="TextBox 11"/>
          <p:cNvSpPr txBox="1"/>
          <p:nvPr/>
        </p:nvSpPr>
        <p:spPr>
          <a:xfrm>
            <a:off x="3730752" y="3319272"/>
            <a:ext cx="1874519" cy="365760"/>
          </a:xfrm>
          <a:prstGeom prst="rect">
            <a:avLst/>
          </a:prstGeom>
          <a:noFill/>
        </p:spPr>
        <p:txBody>
          <a:bodyPr wrap="square" lIns="0" tIns="18288" rIns="0" bIns="18288" anchor="ctr">
            <a:spAutoFit/>
          </a:bodyPr>
          <a:lstStyle/>
          <a:p>
            <a:pPr algn="r"/>
            <a:r>
              <a:rPr sz="1100" b="0" i="0">
                <a:solidFill>
                  <a:srgbClr val="242627"/>
                </a:solidFill>
                <a:latin typeface="Open Sans"/>
              </a:rPr>
              <a:t>6 mil. €</a:t>
            </a:r>
          </a:p>
        </p:txBody>
      </p:sp>
      <p:sp>
        <p:nvSpPr>
          <p:cNvPr id="13" name="TextBox 12"/>
          <p:cNvSpPr txBox="1"/>
          <p:nvPr/>
        </p:nvSpPr>
        <p:spPr>
          <a:xfrm>
            <a:off x="1490472" y="3730752"/>
            <a:ext cx="2240280" cy="365760"/>
          </a:xfrm>
          <a:prstGeom prst="rect">
            <a:avLst/>
          </a:prstGeom>
          <a:noFill/>
        </p:spPr>
        <p:txBody>
          <a:bodyPr wrap="square" lIns="0" tIns="18288" rIns="0" bIns="18288" anchor="ctr">
            <a:spAutoFit/>
          </a:bodyPr>
          <a:lstStyle/>
          <a:p>
            <a:pPr algn="l"/>
            <a:r>
              <a:rPr sz="1050" b="0" i="0">
                <a:solidFill>
                  <a:srgbClr val="5C626B"/>
                </a:solidFill>
                <a:latin typeface="Open Sans"/>
              </a:rPr>
              <a:t>Bodovi, 2 % prodaje članovima</a:t>
            </a:r>
          </a:p>
        </p:txBody>
      </p:sp>
      <p:sp>
        <p:nvSpPr>
          <p:cNvPr id="14" name="TextBox 13"/>
          <p:cNvSpPr txBox="1"/>
          <p:nvPr/>
        </p:nvSpPr>
        <p:spPr>
          <a:xfrm>
            <a:off x="3730752" y="3730752"/>
            <a:ext cx="1874519" cy="365760"/>
          </a:xfrm>
          <a:prstGeom prst="rect">
            <a:avLst/>
          </a:prstGeom>
          <a:noFill/>
        </p:spPr>
        <p:txBody>
          <a:bodyPr wrap="square" lIns="0" tIns="18288" rIns="0" bIns="18288" anchor="ctr">
            <a:spAutoFit/>
          </a:bodyPr>
          <a:lstStyle/>
          <a:p>
            <a:pPr algn="r"/>
            <a:r>
              <a:rPr sz="1100" b="0" i="0">
                <a:solidFill>
                  <a:srgbClr val="242627"/>
                </a:solidFill>
                <a:latin typeface="Open Sans"/>
              </a:rPr>
              <a:t>120.000 €</a:t>
            </a:r>
          </a:p>
        </p:txBody>
      </p:sp>
      <p:sp>
        <p:nvSpPr>
          <p:cNvPr id="15" name="TextBox 14"/>
          <p:cNvSpPr txBox="1"/>
          <p:nvPr/>
        </p:nvSpPr>
        <p:spPr>
          <a:xfrm>
            <a:off x="1490472" y="4142232"/>
            <a:ext cx="2240280" cy="365760"/>
          </a:xfrm>
          <a:prstGeom prst="rect">
            <a:avLst/>
          </a:prstGeom>
          <a:noFill/>
        </p:spPr>
        <p:txBody>
          <a:bodyPr wrap="square" lIns="0" tIns="18288" rIns="0" bIns="18288" anchor="ctr">
            <a:spAutoFit/>
          </a:bodyPr>
          <a:lstStyle/>
          <a:p>
            <a:pPr algn="l"/>
            <a:r>
              <a:rPr sz="1050" b="0" i="0">
                <a:solidFill>
                  <a:srgbClr val="5C626B"/>
                </a:solidFill>
                <a:latin typeface="Open Sans"/>
              </a:rPr>
              <a:t>Rad programa</a:t>
            </a:r>
          </a:p>
        </p:txBody>
      </p:sp>
      <p:sp>
        <p:nvSpPr>
          <p:cNvPr id="16" name="TextBox 15"/>
          <p:cNvSpPr txBox="1"/>
          <p:nvPr/>
        </p:nvSpPr>
        <p:spPr>
          <a:xfrm>
            <a:off x="3730752" y="4142232"/>
            <a:ext cx="1874519" cy="365760"/>
          </a:xfrm>
          <a:prstGeom prst="rect">
            <a:avLst/>
          </a:prstGeom>
          <a:noFill/>
        </p:spPr>
        <p:txBody>
          <a:bodyPr wrap="square" lIns="0" tIns="18288" rIns="0" bIns="18288" anchor="ctr">
            <a:spAutoFit/>
          </a:bodyPr>
          <a:lstStyle/>
          <a:p>
            <a:pPr algn="r"/>
            <a:r>
              <a:rPr sz="1100" b="0" i="0">
                <a:solidFill>
                  <a:srgbClr val="242627"/>
                </a:solidFill>
                <a:latin typeface="Open Sans"/>
              </a:rPr>
              <a:t>60.000 €</a:t>
            </a:r>
          </a:p>
        </p:txBody>
      </p:sp>
      <p:sp>
        <p:nvSpPr>
          <p:cNvPr id="17" name="Rectangle 16"/>
          <p:cNvSpPr/>
          <p:nvPr/>
        </p:nvSpPr>
        <p:spPr>
          <a:xfrm>
            <a:off x="1490472" y="4517136"/>
            <a:ext cx="4114800" cy="10972"/>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490472" y="4553712"/>
            <a:ext cx="2240280" cy="365760"/>
          </a:xfrm>
          <a:prstGeom prst="rect">
            <a:avLst/>
          </a:prstGeom>
          <a:noFill/>
        </p:spPr>
        <p:txBody>
          <a:bodyPr wrap="square" lIns="0" tIns="18288" rIns="0" bIns="18288" anchor="ctr">
            <a:spAutoFit/>
          </a:bodyPr>
          <a:lstStyle/>
          <a:p>
            <a:pPr algn="l"/>
            <a:r>
              <a:rPr sz="1050" b="1" i="0">
                <a:solidFill>
                  <a:srgbClr val="242627"/>
                </a:solidFill>
                <a:latin typeface="Open Sans"/>
              </a:rPr>
              <a:t>Trošak programa godišnje</a:t>
            </a:r>
          </a:p>
        </p:txBody>
      </p:sp>
      <p:sp>
        <p:nvSpPr>
          <p:cNvPr id="19" name="TextBox 18"/>
          <p:cNvSpPr txBox="1"/>
          <p:nvPr/>
        </p:nvSpPr>
        <p:spPr>
          <a:xfrm>
            <a:off x="3730752" y="4553712"/>
            <a:ext cx="1874519" cy="365760"/>
          </a:xfrm>
          <a:prstGeom prst="rect">
            <a:avLst/>
          </a:prstGeom>
          <a:noFill/>
        </p:spPr>
        <p:txBody>
          <a:bodyPr wrap="square" lIns="0" tIns="18288" rIns="0" bIns="18288" anchor="ctr">
            <a:spAutoFit/>
          </a:bodyPr>
          <a:lstStyle/>
          <a:p>
            <a:pPr algn="r"/>
            <a:r>
              <a:rPr sz="1150" b="1" i="0">
                <a:solidFill>
                  <a:srgbClr val="2266CC"/>
                </a:solidFill>
                <a:latin typeface="Open Sans"/>
              </a:rPr>
              <a:t>180.000 €</a:t>
            </a:r>
          </a:p>
        </p:txBody>
      </p:sp>
      <p:sp>
        <p:nvSpPr>
          <p:cNvPr id="20" name="TextBox 19"/>
          <p:cNvSpPr txBox="1"/>
          <p:nvPr/>
        </p:nvSpPr>
        <p:spPr>
          <a:xfrm>
            <a:off x="1490472" y="4965192"/>
            <a:ext cx="2240280" cy="365760"/>
          </a:xfrm>
          <a:prstGeom prst="rect">
            <a:avLst/>
          </a:prstGeom>
          <a:noFill/>
        </p:spPr>
        <p:txBody>
          <a:bodyPr wrap="square" lIns="0" tIns="18288" rIns="0" bIns="18288" anchor="ctr">
            <a:spAutoFit/>
          </a:bodyPr>
          <a:lstStyle/>
          <a:p>
            <a:pPr algn="l"/>
            <a:r>
              <a:rPr sz="1050" b="1" i="0">
                <a:solidFill>
                  <a:srgbClr val="242627"/>
                </a:solidFill>
                <a:latin typeface="Open Sans"/>
              </a:rPr>
              <a:t>Potrebna inkrementalna prodaja (40 % kontr. marže)</a:t>
            </a:r>
          </a:p>
        </p:txBody>
      </p:sp>
      <p:sp>
        <p:nvSpPr>
          <p:cNvPr id="21" name="TextBox 20"/>
          <p:cNvSpPr txBox="1"/>
          <p:nvPr/>
        </p:nvSpPr>
        <p:spPr>
          <a:xfrm>
            <a:off x="3730752" y="4965192"/>
            <a:ext cx="1874519" cy="365760"/>
          </a:xfrm>
          <a:prstGeom prst="rect">
            <a:avLst/>
          </a:prstGeom>
          <a:noFill/>
        </p:spPr>
        <p:txBody>
          <a:bodyPr wrap="square" lIns="0" tIns="18288" rIns="0" bIns="18288" anchor="ctr">
            <a:spAutoFit/>
          </a:bodyPr>
          <a:lstStyle/>
          <a:p>
            <a:pPr algn="r"/>
            <a:r>
              <a:rPr sz="1150" b="1" i="0">
                <a:solidFill>
                  <a:srgbClr val="2266CC"/>
                </a:solidFill>
                <a:latin typeface="Open Sans"/>
              </a:rPr>
              <a:t>≈ 450.000 €</a:t>
            </a:r>
          </a:p>
        </p:txBody>
      </p:sp>
      <p:sp>
        <p:nvSpPr>
          <p:cNvPr id="22" name="TextBox 21"/>
          <p:cNvSpPr txBox="1"/>
          <p:nvPr/>
        </p:nvSpPr>
        <p:spPr>
          <a:xfrm>
            <a:off x="1490472" y="5449824"/>
            <a:ext cx="4114800" cy="548640"/>
          </a:xfrm>
          <a:prstGeom prst="rect">
            <a:avLst/>
          </a:prstGeom>
          <a:noFill/>
        </p:spPr>
        <p:txBody>
          <a:bodyPr wrap="square" lIns="0" tIns="18288" rIns="0" bIns="18288" anchor="t">
            <a:spAutoFit/>
          </a:bodyPr>
          <a:lstStyle/>
          <a:p>
            <a:pPr algn="l"/>
            <a:r>
              <a:rPr sz="1100" b="1" i="0">
                <a:solidFill>
                  <a:srgbClr val="2266CC"/>
                </a:solidFill>
                <a:latin typeface="Open Sans"/>
              </a:rPr>
              <a:t>… odnosno ≈ 8 % više nego što bi isti ljudi kupili bez programa</a:t>
            </a:r>
          </a:p>
        </p:txBody>
      </p:sp>
      <p:sp>
        <p:nvSpPr>
          <p:cNvPr id="23" name="TextBox 22"/>
          <p:cNvSpPr txBox="1"/>
          <p:nvPr/>
        </p:nvSpPr>
        <p:spPr>
          <a:xfrm>
            <a:off x="6199632" y="2331720"/>
            <a:ext cx="4773168" cy="365760"/>
          </a:xfrm>
          <a:prstGeom prst="rect">
            <a:avLst/>
          </a:prstGeom>
          <a:noFill/>
        </p:spPr>
        <p:txBody>
          <a:bodyPr wrap="square" lIns="0" tIns="18288" rIns="0" bIns="18288" anchor="t">
            <a:spAutoFit/>
          </a:bodyPr>
          <a:lstStyle/>
          <a:p>
            <a:pPr algn="l"/>
            <a:r>
              <a:rPr sz="1350" b="1" i="0">
                <a:solidFill>
                  <a:srgbClr val="2266CC"/>
                </a:solidFill>
                <a:latin typeface="Open Sans"/>
              </a:rPr>
              <a:t>Tri načela bez erozije marže</a:t>
            </a:r>
          </a:p>
        </p:txBody>
      </p:sp>
      <p:sp>
        <p:nvSpPr>
          <p:cNvPr id="24" name="Rectangle 23"/>
          <p:cNvSpPr/>
          <p:nvPr/>
        </p:nvSpPr>
        <p:spPr>
          <a:xfrm>
            <a:off x="6199632" y="2834640"/>
            <a:ext cx="4773168" cy="97840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6382512" y="2880360"/>
            <a:ext cx="640080" cy="457200"/>
          </a:xfrm>
          <a:prstGeom prst="rect">
            <a:avLst/>
          </a:prstGeom>
          <a:noFill/>
        </p:spPr>
        <p:txBody>
          <a:bodyPr wrap="square" lIns="0" tIns="18288" rIns="0" bIns="18288" anchor="t">
            <a:spAutoFit/>
          </a:bodyPr>
          <a:lstStyle/>
          <a:p>
            <a:pPr algn="l"/>
            <a:r>
              <a:rPr sz="1800" b="1" i="0">
                <a:solidFill>
                  <a:srgbClr val="FFFFFF"/>
                </a:solidFill>
                <a:latin typeface="Open Sans"/>
              </a:rPr>
              <a:t>01</a:t>
            </a:r>
          </a:p>
        </p:txBody>
      </p:sp>
      <p:sp>
        <p:nvSpPr>
          <p:cNvPr id="26" name="TextBox 25"/>
          <p:cNvSpPr txBox="1"/>
          <p:nvPr/>
        </p:nvSpPr>
        <p:spPr>
          <a:xfrm>
            <a:off x="7022592" y="2889504"/>
            <a:ext cx="3767327" cy="411480"/>
          </a:xfrm>
          <a:prstGeom prst="rect">
            <a:avLst/>
          </a:prstGeom>
          <a:noFill/>
        </p:spPr>
        <p:txBody>
          <a:bodyPr wrap="square" lIns="0" tIns="18288" rIns="0" bIns="18288" anchor="t">
            <a:spAutoFit/>
          </a:bodyPr>
          <a:lstStyle/>
          <a:p>
            <a:pPr algn="l"/>
            <a:r>
              <a:rPr sz="1250" b="1" i="0">
                <a:solidFill>
                  <a:srgbClr val="FFFFFF"/>
                </a:solidFill>
                <a:latin typeface="Open Sans"/>
              </a:rPr>
              <a:t>Nagradi ponašanje, ne kupnju</a:t>
            </a:r>
          </a:p>
        </p:txBody>
      </p:sp>
      <p:sp>
        <p:nvSpPr>
          <p:cNvPr id="27" name="TextBox 26"/>
          <p:cNvSpPr txBox="1"/>
          <p:nvPr/>
        </p:nvSpPr>
        <p:spPr>
          <a:xfrm>
            <a:off x="7022592" y="3291840"/>
            <a:ext cx="3767327" cy="502920"/>
          </a:xfrm>
          <a:prstGeom prst="rect">
            <a:avLst/>
          </a:prstGeom>
          <a:noFill/>
        </p:spPr>
        <p:txBody>
          <a:bodyPr wrap="square" lIns="0" tIns="18288" rIns="0" bIns="18288" anchor="t">
            <a:spAutoFit/>
          </a:bodyPr>
          <a:lstStyle/>
          <a:p>
            <a:pPr algn="l"/>
            <a:r>
              <a:rPr sz="1000" b="0" i="0">
                <a:solidFill>
                  <a:srgbClr val="FFFFFF"/>
                </a:solidFill>
                <a:latin typeface="Open Sans"/>
              </a:rPr>
              <a:t>ispunjen profil, ocjena, recept, druga kategorija, skenirani proizvod – ponašanja koja grade podatke i naviku, a koštaju malo</a:t>
            </a:r>
          </a:p>
        </p:txBody>
      </p:sp>
      <p:sp>
        <p:nvSpPr>
          <p:cNvPr id="28" name="Rectangle 27"/>
          <p:cNvSpPr/>
          <p:nvPr/>
        </p:nvSpPr>
        <p:spPr>
          <a:xfrm>
            <a:off x="6199632" y="3904487"/>
            <a:ext cx="4773168" cy="978408"/>
          </a:xfrm>
          <a:prstGeom prst="rect">
            <a:avLst/>
          </a:prstGeom>
          <a:solidFill>
            <a:srgbClr val="5B9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6382512" y="3950207"/>
            <a:ext cx="640080" cy="457200"/>
          </a:xfrm>
          <a:prstGeom prst="rect">
            <a:avLst/>
          </a:prstGeom>
          <a:noFill/>
        </p:spPr>
        <p:txBody>
          <a:bodyPr wrap="square" lIns="0" tIns="18288" rIns="0" bIns="18288" anchor="t">
            <a:spAutoFit/>
          </a:bodyPr>
          <a:lstStyle/>
          <a:p>
            <a:pPr algn="l"/>
            <a:r>
              <a:rPr sz="1800" b="1" i="0">
                <a:solidFill>
                  <a:srgbClr val="FFFFFF"/>
                </a:solidFill>
                <a:latin typeface="Open Sans"/>
              </a:rPr>
              <a:t>02</a:t>
            </a:r>
          </a:p>
        </p:txBody>
      </p:sp>
      <p:sp>
        <p:nvSpPr>
          <p:cNvPr id="30" name="TextBox 29"/>
          <p:cNvSpPr txBox="1"/>
          <p:nvPr/>
        </p:nvSpPr>
        <p:spPr>
          <a:xfrm>
            <a:off x="7022592" y="3959351"/>
            <a:ext cx="3767327" cy="411480"/>
          </a:xfrm>
          <a:prstGeom prst="rect">
            <a:avLst/>
          </a:prstGeom>
          <a:noFill/>
        </p:spPr>
        <p:txBody>
          <a:bodyPr wrap="square" lIns="0" tIns="18288" rIns="0" bIns="18288" anchor="t">
            <a:spAutoFit/>
          </a:bodyPr>
          <a:lstStyle/>
          <a:p>
            <a:pPr algn="l"/>
            <a:r>
              <a:rPr sz="1250" b="1" i="0">
                <a:solidFill>
                  <a:srgbClr val="FFFFFF"/>
                </a:solidFill>
                <a:latin typeface="Open Sans"/>
              </a:rPr>
              <a:t>Prepoznavanje i doživljaj, ne postoci</a:t>
            </a:r>
          </a:p>
        </p:txBody>
      </p:sp>
      <p:sp>
        <p:nvSpPr>
          <p:cNvPr id="31" name="TextBox 30"/>
          <p:cNvSpPr txBox="1"/>
          <p:nvPr/>
        </p:nvSpPr>
        <p:spPr>
          <a:xfrm>
            <a:off x="7022592" y="4361688"/>
            <a:ext cx="3767327" cy="502920"/>
          </a:xfrm>
          <a:prstGeom prst="rect">
            <a:avLst/>
          </a:prstGeom>
          <a:noFill/>
        </p:spPr>
        <p:txBody>
          <a:bodyPr wrap="square" lIns="0" tIns="18288" rIns="0" bIns="18288" anchor="t">
            <a:spAutoFit/>
          </a:bodyPr>
          <a:lstStyle/>
          <a:p>
            <a:pPr algn="l"/>
            <a:r>
              <a:rPr sz="1000" b="0" i="0">
                <a:solidFill>
                  <a:srgbClr val="FFFFFF"/>
                </a:solidFill>
                <a:latin typeface="Open Sans"/>
              </a:rPr>
              <a:t>rani pristup, kasni odjavak, savjetovanje, poziv – percipirana vrijednost raste, trošak po komadu ne</a:t>
            </a:r>
          </a:p>
        </p:txBody>
      </p:sp>
      <p:sp>
        <p:nvSpPr>
          <p:cNvPr id="32" name="Rectangle 31"/>
          <p:cNvSpPr/>
          <p:nvPr/>
        </p:nvSpPr>
        <p:spPr>
          <a:xfrm>
            <a:off x="6199632" y="4974336"/>
            <a:ext cx="4773168" cy="978408"/>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6382512" y="5020055"/>
            <a:ext cx="640080" cy="457200"/>
          </a:xfrm>
          <a:prstGeom prst="rect">
            <a:avLst/>
          </a:prstGeom>
          <a:noFill/>
        </p:spPr>
        <p:txBody>
          <a:bodyPr wrap="square" lIns="0" tIns="18288" rIns="0" bIns="18288" anchor="t">
            <a:spAutoFit/>
          </a:bodyPr>
          <a:lstStyle/>
          <a:p>
            <a:pPr algn="l"/>
            <a:r>
              <a:rPr sz="1800" b="1" i="0">
                <a:solidFill>
                  <a:srgbClr val="FFFFFF"/>
                </a:solidFill>
                <a:latin typeface="Open Sans"/>
              </a:rPr>
              <a:t>03</a:t>
            </a:r>
          </a:p>
        </p:txBody>
      </p:sp>
      <p:sp>
        <p:nvSpPr>
          <p:cNvPr id="34" name="TextBox 33"/>
          <p:cNvSpPr txBox="1"/>
          <p:nvPr/>
        </p:nvSpPr>
        <p:spPr>
          <a:xfrm>
            <a:off x="7022592" y="5029199"/>
            <a:ext cx="3767327" cy="411480"/>
          </a:xfrm>
          <a:prstGeom prst="rect">
            <a:avLst/>
          </a:prstGeom>
          <a:noFill/>
        </p:spPr>
        <p:txBody>
          <a:bodyPr wrap="square" lIns="0" tIns="18288" rIns="0" bIns="18288" anchor="t">
            <a:spAutoFit/>
          </a:bodyPr>
          <a:lstStyle/>
          <a:p>
            <a:pPr algn="l"/>
            <a:r>
              <a:rPr sz="1250" b="1" i="0">
                <a:solidFill>
                  <a:srgbClr val="FFFFFF"/>
                </a:solidFill>
                <a:latin typeface="Open Sans"/>
              </a:rPr>
              <a:t>Ciljano umjesto općeg</a:t>
            </a:r>
          </a:p>
        </p:txBody>
      </p:sp>
      <p:sp>
        <p:nvSpPr>
          <p:cNvPr id="35" name="TextBox 34"/>
          <p:cNvSpPr txBox="1"/>
          <p:nvPr/>
        </p:nvSpPr>
        <p:spPr>
          <a:xfrm>
            <a:off x="7022592" y="5431536"/>
            <a:ext cx="3767327" cy="502920"/>
          </a:xfrm>
          <a:prstGeom prst="rect">
            <a:avLst/>
          </a:prstGeom>
          <a:noFill/>
        </p:spPr>
        <p:txBody>
          <a:bodyPr wrap="square" lIns="0" tIns="18288" rIns="0" bIns="18288" anchor="t">
            <a:spAutoFit/>
          </a:bodyPr>
          <a:lstStyle/>
          <a:p>
            <a:pPr algn="l"/>
            <a:r>
              <a:rPr sz="1000" b="0" i="0">
                <a:solidFill>
                  <a:srgbClr val="FFFFFF"/>
                </a:solidFill>
                <a:latin typeface="Open Sans"/>
              </a:rPr>
              <a:t>kupon koji zna što kupujete; energija programa prema lakim i umjerenim kupcima, gdje je inkrementalni učinak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TextBox 2"/>
          <p:cNvSpPr txBox="1"/>
          <p:nvPr/>
        </p:nvSpPr>
        <p:spPr>
          <a:xfrm>
            <a:off x="914400" y="548640"/>
            <a:ext cx="7315200" cy="274320"/>
          </a:xfrm>
          <a:prstGeom prst="rect">
            <a:avLst/>
          </a:prstGeom>
          <a:noFill/>
        </p:spPr>
        <p:txBody>
          <a:bodyPr wrap="square" lIns="0" tIns="18288" rIns="0" bIns="18288" anchor="t">
            <a:spAutoFit/>
          </a:bodyPr>
          <a:lstStyle/>
          <a:p>
            <a:pPr algn="l"/>
            <a:r>
              <a:rPr sz="950" b="1" i="0">
                <a:solidFill>
                  <a:srgbClr val="CFE0F7"/>
                </a:solidFill>
                <a:latin typeface="Open Sans"/>
              </a:rPr>
              <a:t>05 · DEMO UŽIVO</a:t>
            </a:r>
          </a:p>
        </p:txBody>
      </p:sp>
      <p:sp>
        <p:nvSpPr>
          <p:cNvPr id="4" name="TextBox 3"/>
          <p:cNvSpPr txBox="1"/>
          <p:nvPr/>
        </p:nvSpPr>
        <p:spPr>
          <a:xfrm>
            <a:off x="914400" y="1005840"/>
            <a:ext cx="10332720" cy="731520"/>
          </a:xfrm>
          <a:prstGeom prst="rect">
            <a:avLst/>
          </a:prstGeom>
          <a:noFill/>
        </p:spPr>
        <p:txBody>
          <a:bodyPr wrap="square" lIns="0" tIns="18288" rIns="0" bIns="18288" anchor="t">
            <a:spAutoFit/>
          </a:bodyPr>
          <a:lstStyle/>
          <a:p>
            <a:pPr algn="l"/>
            <a:r>
              <a:rPr sz="4000" b="1" i="0">
                <a:solidFill>
                  <a:srgbClr val="FFFFFF"/>
                </a:solidFill>
                <a:latin typeface="Open Sans"/>
              </a:rPr>
              <a:t>Uživo:</a:t>
            </a:r>
          </a:p>
        </p:txBody>
      </p:sp>
      <p:sp>
        <p:nvSpPr>
          <p:cNvPr id="5" name="TextBox 4"/>
          <p:cNvSpPr txBox="1"/>
          <p:nvPr/>
        </p:nvSpPr>
        <p:spPr>
          <a:xfrm>
            <a:off x="914400" y="1737360"/>
            <a:ext cx="10332720" cy="731520"/>
          </a:xfrm>
          <a:prstGeom prst="rect">
            <a:avLst/>
          </a:prstGeom>
          <a:noFill/>
        </p:spPr>
        <p:txBody>
          <a:bodyPr wrap="square" lIns="0" tIns="18288" rIns="0" bIns="18288" anchor="t">
            <a:spAutoFit/>
          </a:bodyPr>
          <a:lstStyle/>
          <a:p>
            <a:pPr algn="l"/>
            <a:r>
              <a:rPr sz="3400" b="1" i="0">
                <a:solidFill>
                  <a:srgbClr val="3CC9D8"/>
                </a:solidFill>
                <a:latin typeface="Open Sans"/>
              </a:rPr>
              <a:t>SAP Engagement Cloud i Open Loyalty</a:t>
            </a:r>
          </a:p>
        </p:txBody>
      </p:sp>
      <p:sp>
        <p:nvSpPr>
          <p:cNvPr id="6" name="TextBox 5"/>
          <p:cNvSpPr txBox="1"/>
          <p:nvPr/>
        </p:nvSpPr>
        <p:spPr>
          <a:xfrm>
            <a:off x="914400" y="2606040"/>
            <a:ext cx="7315200" cy="411480"/>
          </a:xfrm>
          <a:prstGeom prst="rect">
            <a:avLst/>
          </a:prstGeom>
          <a:noFill/>
        </p:spPr>
        <p:txBody>
          <a:bodyPr wrap="square" lIns="0" tIns="18288" rIns="0" bIns="18288" anchor="t">
            <a:spAutoFit/>
          </a:bodyPr>
          <a:lstStyle/>
          <a:p>
            <a:pPr algn="l"/>
            <a:r>
              <a:rPr sz="1500" b="0" i="0">
                <a:solidFill>
                  <a:srgbClr val="FFFFFF"/>
                </a:solidFill>
                <a:latin typeface="Open Sans"/>
              </a:rPr>
              <a:t>Andrej Bergant, Head of R&amp;D</a:t>
            </a:r>
          </a:p>
        </p:txBody>
      </p:sp>
      <p:sp>
        <p:nvSpPr>
          <p:cNvPr id="7" name="Rectangle 6"/>
          <p:cNvSpPr/>
          <p:nvPr/>
        </p:nvSpPr>
        <p:spPr>
          <a:xfrm>
            <a:off x="914400" y="3383280"/>
            <a:ext cx="3271418" cy="196596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ectangle 7"/>
          <p:cNvSpPr/>
          <p:nvPr/>
        </p:nvSpPr>
        <p:spPr>
          <a:xfrm>
            <a:off x="914400" y="3383280"/>
            <a:ext cx="3271418" cy="54864"/>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1143000" y="3566160"/>
            <a:ext cx="914400" cy="457200"/>
          </a:xfrm>
          <a:prstGeom prst="rect">
            <a:avLst/>
          </a:prstGeom>
          <a:noFill/>
        </p:spPr>
        <p:txBody>
          <a:bodyPr wrap="square" lIns="0" tIns="18288" rIns="0" bIns="18288" anchor="t">
            <a:spAutoFit/>
          </a:bodyPr>
          <a:lstStyle/>
          <a:p>
            <a:pPr algn="l"/>
            <a:r>
              <a:rPr sz="2400" b="1" i="0">
                <a:solidFill>
                  <a:srgbClr val="3CC9D8"/>
                </a:solidFill>
                <a:latin typeface="Open Sans"/>
              </a:rPr>
              <a:t>01</a:t>
            </a:r>
          </a:p>
        </p:txBody>
      </p:sp>
      <p:sp>
        <p:nvSpPr>
          <p:cNvPr id="10" name="TextBox 9"/>
          <p:cNvSpPr txBox="1"/>
          <p:nvPr/>
        </p:nvSpPr>
        <p:spPr>
          <a:xfrm>
            <a:off x="1143000" y="4069080"/>
            <a:ext cx="2814218" cy="457200"/>
          </a:xfrm>
          <a:prstGeom prst="rect">
            <a:avLst/>
          </a:prstGeom>
          <a:noFill/>
        </p:spPr>
        <p:txBody>
          <a:bodyPr wrap="square" lIns="0" tIns="18288" rIns="0" bIns="18288" anchor="t">
            <a:spAutoFit/>
          </a:bodyPr>
          <a:lstStyle/>
          <a:p>
            <a:pPr algn="l"/>
            <a:r>
              <a:rPr sz="1450" b="1" i="0">
                <a:solidFill>
                  <a:srgbClr val="FFFFFF"/>
                </a:solidFill>
                <a:latin typeface="Open Sans"/>
              </a:rPr>
              <a:t>Pravilo koje nagrađuje ponašanje</a:t>
            </a:r>
          </a:p>
        </p:txBody>
      </p:sp>
      <p:sp>
        <p:nvSpPr>
          <p:cNvPr id="11" name="TextBox 10"/>
          <p:cNvSpPr txBox="1"/>
          <p:nvPr/>
        </p:nvSpPr>
        <p:spPr>
          <a:xfrm>
            <a:off x="1143000" y="4572000"/>
            <a:ext cx="2814218" cy="731520"/>
          </a:xfrm>
          <a:prstGeom prst="rect">
            <a:avLst/>
          </a:prstGeom>
          <a:noFill/>
        </p:spPr>
        <p:txBody>
          <a:bodyPr wrap="square" lIns="0" tIns="18288" rIns="0" bIns="18288" anchor="t">
            <a:spAutoFit/>
          </a:bodyPr>
          <a:lstStyle/>
          <a:p>
            <a:pPr algn="l"/>
            <a:r>
              <a:rPr sz="1150" b="0" i="0">
                <a:solidFill>
                  <a:srgbClr val="CFE0F7"/>
                </a:solidFill>
                <a:latin typeface="Open Sans"/>
              </a:rPr>
              <a:t>kako u Open Loyaltyju zapišemo koje ponašanje program kupuje</a:t>
            </a:r>
          </a:p>
        </p:txBody>
      </p:sp>
      <p:sp>
        <p:nvSpPr>
          <p:cNvPr id="12" name="Rectangle 11"/>
          <p:cNvSpPr/>
          <p:nvPr/>
        </p:nvSpPr>
        <p:spPr>
          <a:xfrm>
            <a:off x="4460138" y="3383280"/>
            <a:ext cx="3271418" cy="196596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ectangle 12"/>
          <p:cNvSpPr/>
          <p:nvPr/>
        </p:nvSpPr>
        <p:spPr>
          <a:xfrm>
            <a:off x="4460138" y="3383280"/>
            <a:ext cx="3271418" cy="54864"/>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4688738" y="3566160"/>
            <a:ext cx="914400" cy="457200"/>
          </a:xfrm>
          <a:prstGeom prst="rect">
            <a:avLst/>
          </a:prstGeom>
          <a:noFill/>
        </p:spPr>
        <p:txBody>
          <a:bodyPr wrap="square" lIns="0" tIns="18288" rIns="0" bIns="18288" anchor="t">
            <a:spAutoFit/>
          </a:bodyPr>
          <a:lstStyle/>
          <a:p>
            <a:pPr algn="l"/>
            <a:r>
              <a:rPr sz="2400" b="1" i="0">
                <a:solidFill>
                  <a:srgbClr val="3CC9D8"/>
                </a:solidFill>
                <a:latin typeface="Open Sans"/>
              </a:rPr>
              <a:t>02</a:t>
            </a:r>
          </a:p>
        </p:txBody>
      </p:sp>
      <p:sp>
        <p:nvSpPr>
          <p:cNvPr id="15" name="TextBox 14"/>
          <p:cNvSpPr txBox="1"/>
          <p:nvPr/>
        </p:nvSpPr>
        <p:spPr>
          <a:xfrm>
            <a:off x="4688738" y="4069080"/>
            <a:ext cx="2814218" cy="457200"/>
          </a:xfrm>
          <a:prstGeom prst="rect">
            <a:avLst/>
          </a:prstGeom>
          <a:noFill/>
        </p:spPr>
        <p:txBody>
          <a:bodyPr wrap="square" lIns="0" tIns="18288" rIns="0" bIns="18288" anchor="t">
            <a:spAutoFit/>
          </a:bodyPr>
          <a:lstStyle/>
          <a:p>
            <a:pPr algn="l"/>
            <a:r>
              <a:rPr sz="1450" b="1" i="0">
                <a:solidFill>
                  <a:srgbClr val="FFFFFF"/>
                </a:solidFill>
                <a:latin typeface="Open Sans"/>
              </a:rPr>
              <a:t>Poruka tjedan dana nakon kupnje</a:t>
            </a:r>
          </a:p>
        </p:txBody>
      </p:sp>
      <p:sp>
        <p:nvSpPr>
          <p:cNvPr id="16" name="TextBox 15"/>
          <p:cNvSpPr txBox="1"/>
          <p:nvPr/>
        </p:nvSpPr>
        <p:spPr>
          <a:xfrm>
            <a:off x="4688738" y="4572000"/>
            <a:ext cx="2814218" cy="731520"/>
          </a:xfrm>
          <a:prstGeom prst="rect">
            <a:avLst/>
          </a:prstGeom>
          <a:noFill/>
        </p:spPr>
        <p:txBody>
          <a:bodyPr wrap="square" lIns="0" tIns="18288" rIns="0" bIns="18288" anchor="t">
            <a:spAutoFit/>
          </a:bodyPr>
          <a:lstStyle/>
          <a:p>
            <a:pPr algn="l"/>
            <a:r>
              <a:rPr sz="1150" b="0" i="0">
                <a:solidFill>
                  <a:srgbClr val="CFE0F7"/>
                </a:solidFill>
                <a:latin typeface="Open Sans"/>
              </a:rPr>
              <a:t>kako je u SAP Engagement Cloudu sastavimo iz podataka o kupnji</a:t>
            </a:r>
          </a:p>
        </p:txBody>
      </p:sp>
      <p:sp>
        <p:nvSpPr>
          <p:cNvPr id="17" name="Rectangle 16"/>
          <p:cNvSpPr/>
          <p:nvPr/>
        </p:nvSpPr>
        <p:spPr>
          <a:xfrm>
            <a:off x="8005876" y="3383280"/>
            <a:ext cx="3271418" cy="196596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Rectangle 17"/>
          <p:cNvSpPr/>
          <p:nvPr/>
        </p:nvSpPr>
        <p:spPr>
          <a:xfrm>
            <a:off x="8005876" y="3383280"/>
            <a:ext cx="3271418" cy="54864"/>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234476" y="3566160"/>
            <a:ext cx="914400" cy="457200"/>
          </a:xfrm>
          <a:prstGeom prst="rect">
            <a:avLst/>
          </a:prstGeom>
          <a:noFill/>
        </p:spPr>
        <p:txBody>
          <a:bodyPr wrap="square" lIns="0" tIns="18288" rIns="0" bIns="18288" anchor="t">
            <a:spAutoFit/>
          </a:bodyPr>
          <a:lstStyle/>
          <a:p>
            <a:pPr algn="l"/>
            <a:r>
              <a:rPr sz="2400" b="1" i="0">
                <a:solidFill>
                  <a:srgbClr val="3CC9D8"/>
                </a:solidFill>
                <a:latin typeface="Open Sans"/>
              </a:rPr>
              <a:t>03</a:t>
            </a:r>
          </a:p>
        </p:txBody>
      </p:sp>
      <p:sp>
        <p:nvSpPr>
          <p:cNvPr id="20" name="TextBox 19"/>
          <p:cNvSpPr txBox="1"/>
          <p:nvPr/>
        </p:nvSpPr>
        <p:spPr>
          <a:xfrm>
            <a:off x="8234476" y="4069080"/>
            <a:ext cx="2814218" cy="457200"/>
          </a:xfrm>
          <a:prstGeom prst="rect">
            <a:avLst/>
          </a:prstGeom>
          <a:noFill/>
        </p:spPr>
        <p:txBody>
          <a:bodyPr wrap="square" lIns="0" tIns="18288" rIns="0" bIns="18288" anchor="t">
            <a:spAutoFit/>
          </a:bodyPr>
          <a:lstStyle/>
          <a:p>
            <a:pPr algn="l"/>
            <a:r>
              <a:rPr sz="1450" b="1" i="0">
                <a:solidFill>
                  <a:srgbClr val="FFFFFF"/>
                </a:solidFill>
                <a:latin typeface="Open Sans"/>
              </a:rPr>
              <a:t>Kontrolna skupina</a:t>
            </a:r>
          </a:p>
        </p:txBody>
      </p:sp>
      <p:sp>
        <p:nvSpPr>
          <p:cNvPr id="21" name="TextBox 20"/>
          <p:cNvSpPr txBox="1"/>
          <p:nvPr/>
        </p:nvSpPr>
        <p:spPr>
          <a:xfrm>
            <a:off x="8234476" y="4572000"/>
            <a:ext cx="2814218" cy="731520"/>
          </a:xfrm>
          <a:prstGeom prst="rect">
            <a:avLst/>
          </a:prstGeom>
          <a:noFill/>
        </p:spPr>
        <p:txBody>
          <a:bodyPr wrap="square" lIns="0" tIns="18288" rIns="0" bIns="18288" anchor="t">
            <a:spAutoFit/>
          </a:bodyPr>
          <a:lstStyle/>
          <a:p>
            <a:pPr algn="l"/>
            <a:r>
              <a:rPr sz="1150" b="0" i="0">
                <a:solidFill>
                  <a:srgbClr val="CFE0F7"/>
                </a:solidFill>
                <a:latin typeface="Open Sans"/>
              </a:rPr>
              <a:t>kako dio članova izuzmemo da bismo inkrementalni učinak mogli izmjeriti</a:t>
            </a:r>
          </a:p>
        </p:txBody>
      </p:sp>
      <p:sp>
        <p:nvSpPr>
          <p:cNvPr id="22" name="TextBox 21"/>
          <p:cNvSpPr txBox="1"/>
          <p:nvPr/>
        </p:nvSpPr>
        <p:spPr>
          <a:xfrm>
            <a:off x="914400" y="5715000"/>
            <a:ext cx="8229600" cy="365760"/>
          </a:xfrm>
          <a:prstGeom prst="rect">
            <a:avLst/>
          </a:prstGeom>
          <a:noFill/>
        </p:spPr>
        <p:txBody>
          <a:bodyPr wrap="square" lIns="0" tIns="18288" rIns="0" bIns="18288" anchor="t">
            <a:spAutoFit/>
          </a:bodyPr>
          <a:lstStyle/>
          <a:p>
            <a:pPr algn="l"/>
            <a:r>
              <a:rPr sz="1000" b="0" i="1">
                <a:solidFill>
                  <a:srgbClr val="CFE0F7"/>
                </a:solidFill>
                <a:latin typeface="Open Sans"/>
              </a:rPr>
              <a:t>Sadržaj dema određuje Andrej – tri točke prijedlog su okvira koji slijedi strukturu predavanja.</a:t>
            </a:r>
          </a:p>
        </p:txBody>
      </p:sp>
      <p:sp>
        <p:nvSpPr>
          <p:cNvPr id="23" name="TextBox 22"/>
          <p:cNvSpPr txBox="1"/>
          <p:nvPr/>
        </p:nvSpPr>
        <p:spPr>
          <a:xfrm>
            <a:off x="9692640" y="5989320"/>
            <a:ext cx="2011680" cy="457200"/>
          </a:xfrm>
          <a:prstGeom prst="rect">
            <a:avLst/>
          </a:prstGeom>
          <a:noFill/>
        </p:spPr>
        <p:txBody>
          <a:bodyPr wrap="square" lIns="0" tIns="18288" rIns="0" bIns="18288" anchor="t">
            <a:spAutoFit/>
          </a:bodyPr>
          <a:lstStyle/>
          <a:p>
            <a:pPr algn="r"/>
            <a:r>
              <a:rPr sz="1600" b="1" i="0">
                <a:solidFill>
                  <a:srgbClr val="FFFFFF"/>
                </a:solidFill>
                <a:latin typeface="Open Sans"/>
              </a:rPr>
              <a:t>FRODX.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486400" y="274320"/>
            <a:ext cx="5486400" cy="274320"/>
          </a:xfrm>
          <a:prstGeom prst="rect">
            <a:avLst/>
          </a:prstGeom>
          <a:noFill/>
        </p:spPr>
        <p:txBody>
          <a:bodyPr wrap="square" lIns="0" tIns="18288" rIns="0" bIns="18288" anchor="t">
            <a:spAutoFit/>
          </a:bodyPr>
          <a:lstStyle/>
          <a:p>
            <a:pPr algn="r"/>
            <a:r>
              <a:rPr sz="950" b="1" i="0">
                <a:solidFill>
                  <a:srgbClr val="9AA3AE"/>
                </a:solidFill>
                <a:latin typeface="Open Sans"/>
              </a:rPr>
              <a:t>06 · MJERENJE INKREMENTALNOG UČINKA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Program vjernosti dokazuju</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kupci koji ga nisu dobili</a:t>
            </a:r>
          </a:p>
        </p:txBody>
      </p:sp>
      <p:sp>
        <p:nvSpPr>
          <p:cNvPr id="5" name="TextBox 4"/>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Dva pitanja za svaki program – i jedan način kako na njih odgovorite.</a:t>
            </a:r>
          </a:p>
        </p:txBody>
      </p:sp>
      <p:sp>
        <p:nvSpPr>
          <p:cNvPr id="6" name="Rectangle 5"/>
          <p:cNvSpPr/>
          <p:nvPr/>
        </p:nvSpPr>
        <p:spPr>
          <a:xfrm>
            <a:off x="1261872" y="2468880"/>
            <a:ext cx="4206240" cy="1143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490472" y="2560320"/>
            <a:ext cx="640080" cy="960120"/>
          </a:xfrm>
          <a:prstGeom prst="rect">
            <a:avLst/>
          </a:prstGeom>
          <a:noFill/>
        </p:spPr>
        <p:txBody>
          <a:bodyPr wrap="square" lIns="0" tIns="18288" rIns="0" bIns="18288" anchor="ctr">
            <a:spAutoFit/>
          </a:bodyPr>
          <a:lstStyle/>
          <a:p>
            <a:pPr algn="l"/>
            <a:r>
              <a:rPr sz="3600" b="1" i="0">
                <a:solidFill>
                  <a:srgbClr val="3CC9D8"/>
                </a:solidFill>
                <a:latin typeface="Open Sans"/>
              </a:rPr>
              <a:t>1</a:t>
            </a:r>
          </a:p>
        </p:txBody>
      </p:sp>
      <p:sp>
        <p:nvSpPr>
          <p:cNvPr id="8" name="TextBox 7"/>
          <p:cNvSpPr txBox="1"/>
          <p:nvPr/>
        </p:nvSpPr>
        <p:spPr>
          <a:xfrm>
            <a:off x="2176272" y="2560320"/>
            <a:ext cx="3108959" cy="960120"/>
          </a:xfrm>
          <a:prstGeom prst="rect">
            <a:avLst/>
          </a:prstGeom>
          <a:noFill/>
        </p:spPr>
        <p:txBody>
          <a:bodyPr wrap="square" lIns="0" tIns="18288" rIns="0" bIns="18288" anchor="ctr">
            <a:spAutoFit/>
          </a:bodyPr>
          <a:lstStyle/>
          <a:p>
            <a:pPr algn="l"/>
            <a:r>
              <a:rPr sz="1700" b="1" i="0">
                <a:solidFill>
                  <a:srgbClr val="FFFFFF"/>
                </a:solidFill>
                <a:latin typeface="Open Sans"/>
              </a:rPr>
              <a:t>Koje ponašanje program kupuje?</a:t>
            </a:r>
          </a:p>
        </p:txBody>
      </p:sp>
      <p:sp>
        <p:nvSpPr>
          <p:cNvPr id="9" name="Rectangle 8"/>
          <p:cNvSpPr/>
          <p:nvPr/>
        </p:nvSpPr>
        <p:spPr>
          <a:xfrm>
            <a:off x="1261872" y="3794760"/>
            <a:ext cx="4206240" cy="114300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1490472" y="3886200"/>
            <a:ext cx="640080" cy="960120"/>
          </a:xfrm>
          <a:prstGeom prst="rect">
            <a:avLst/>
          </a:prstGeom>
          <a:noFill/>
        </p:spPr>
        <p:txBody>
          <a:bodyPr wrap="square" lIns="0" tIns="18288" rIns="0" bIns="18288" anchor="ctr">
            <a:spAutoFit/>
          </a:bodyPr>
          <a:lstStyle/>
          <a:p>
            <a:pPr algn="l"/>
            <a:r>
              <a:rPr sz="3600" b="1" i="0">
                <a:solidFill>
                  <a:srgbClr val="3CC9D8"/>
                </a:solidFill>
                <a:latin typeface="Open Sans"/>
              </a:rPr>
              <a:t>2</a:t>
            </a:r>
          </a:p>
        </p:txBody>
      </p:sp>
      <p:sp>
        <p:nvSpPr>
          <p:cNvPr id="11" name="TextBox 10"/>
          <p:cNvSpPr txBox="1"/>
          <p:nvPr/>
        </p:nvSpPr>
        <p:spPr>
          <a:xfrm>
            <a:off x="2176272" y="3886200"/>
            <a:ext cx="3108959" cy="960120"/>
          </a:xfrm>
          <a:prstGeom prst="rect">
            <a:avLst/>
          </a:prstGeom>
          <a:noFill/>
        </p:spPr>
        <p:txBody>
          <a:bodyPr wrap="square" lIns="0" tIns="18288" rIns="0" bIns="18288" anchor="ctr">
            <a:spAutoFit/>
          </a:bodyPr>
          <a:lstStyle/>
          <a:p>
            <a:pPr algn="l"/>
            <a:r>
              <a:rPr sz="1700" b="1" i="0">
                <a:solidFill>
                  <a:srgbClr val="FFFFFF"/>
                </a:solidFill>
                <a:latin typeface="Open Sans"/>
              </a:rPr>
              <a:t>Koja usporediva skupina ga nije dobila?</a:t>
            </a:r>
          </a:p>
        </p:txBody>
      </p:sp>
      <p:sp>
        <p:nvSpPr>
          <p:cNvPr id="12" name="Rectangle 11"/>
          <p:cNvSpPr/>
          <p:nvPr/>
        </p:nvSpPr>
        <p:spPr>
          <a:xfrm>
            <a:off x="5925312" y="2468880"/>
            <a:ext cx="5047488" cy="24688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ectangle 12"/>
          <p:cNvSpPr/>
          <p:nvPr/>
        </p:nvSpPr>
        <p:spPr>
          <a:xfrm>
            <a:off x="5925312" y="2468880"/>
            <a:ext cx="5047488" cy="54864"/>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153912" y="2606040"/>
            <a:ext cx="4590288" cy="320040"/>
          </a:xfrm>
          <a:prstGeom prst="rect">
            <a:avLst/>
          </a:prstGeom>
          <a:noFill/>
        </p:spPr>
        <p:txBody>
          <a:bodyPr wrap="square" lIns="0" tIns="18288" rIns="0" bIns="18288" anchor="t">
            <a:spAutoFit/>
          </a:bodyPr>
          <a:lstStyle/>
          <a:p>
            <a:pPr algn="l"/>
            <a:r>
              <a:rPr sz="1300" b="1" i="0">
                <a:solidFill>
                  <a:srgbClr val="2266CC"/>
                </a:solidFill>
                <a:latin typeface="Open Sans"/>
              </a:rPr>
              <a:t>Kako mjerimo inkrementalni učinak</a:t>
            </a:r>
          </a:p>
        </p:txBody>
      </p:sp>
      <p:sp>
        <p:nvSpPr>
          <p:cNvPr id="15" name="TextBox 14"/>
          <p:cNvSpPr txBox="1"/>
          <p:nvPr/>
        </p:nvSpPr>
        <p:spPr>
          <a:xfrm>
            <a:off x="6153912" y="2971800"/>
            <a:ext cx="4590288" cy="1920240"/>
          </a:xfrm>
          <a:prstGeom prst="rect">
            <a:avLst/>
          </a:prstGeom>
          <a:noFill/>
        </p:spPr>
        <p:txBody>
          <a:bodyPr wrap="square" lIns="0" tIns="18288" rIns="0" bIns="18288" anchor="t">
            <a:spAutoFit/>
          </a:bodyPr>
          <a:lstStyle/>
          <a:p>
            <a:pPr algn="l"/>
            <a:r>
              <a:rPr sz="1100" b="1" i="0">
                <a:solidFill>
                  <a:srgbClr val="2165CB"/>
                </a:solidFill>
                <a:latin typeface="Open Sans"/>
              </a:rPr>
              <a:t>•  </a:t>
            </a:r>
            <a:r>
              <a:rPr sz="1100" b="0" i="0">
                <a:solidFill>
                  <a:srgbClr val="242627"/>
                </a:solidFill>
                <a:latin typeface="Open Sans"/>
              </a:rPr>
              <a:t>Nasumično odabrane, međusobno usporedive skupine – trgovine, tržišta, saloni – kreću prve, ostale čekaju.</a:t>
            </a:r>
          </a:p>
          <a:p>
            <a:pPr algn="l">
              <a:spcBef>
                <a:spcPts val="300"/>
              </a:spcBef>
            </a:pPr>
            <a:r>
              <a:rPr sz="1100" b="1" i="0">
                <a:solidFill>
                  <a:srgbClr val="2165CB"/>
                </a:solidFill>
                <a:latin typeface="Open Sans"/>
              </a:rPr>
              <a:t>•  </a:t>
            </a:r>
            <a:r>
              <a:rPr sz="1100" b="0" i="0">
                <a:solidFill>
                  <a:srgbClr val="242627"/>
                </a:solidFill>
                <a:latin typeface="Open Sans"/>
              </a:rPr>
              <a:t>Razdoblje je unaprijed određeno i dovoljno dugo za barem jednu uobičajenu ponovnu kupnju.</a:t>
            </a:r>
          </a:p>
          <a:p>
            <a:pPr algn="l">
              <a:spcBef>
                <a:spcPts val="300"/>
              </a:spcBef>
            </a:pPr>
            <a:r>
              <a:rPr sz="1100" b="1" i="0">
                <a:solidFill>
                  <a:srgbClr val="2165CB"/>
                </a:solidFill>
                <a:latin typeface="Open Sans"/>
              </a:rPr>
              <a:t>•  </a:t>
            </a:r>
            <a:r>
              <a:rPr sz="1100" b="0" i="0">
                <a:solidFill>
                  <a:srgbClr val="242627"/>
                </a:solidFill>
                <a:latin typeface="Open Sans"/>
              </a:rPr>
              <a:t>Uspoređujemo kontribucijsku maržu nakon svih troškova programa, ne prihod.</a:t>
            </a:r>
          </a:p>
          <a:p>
            <a:pPr algn="l">
              <a:spcBef>
                <a:spcPts val="300"/>
              </a:spcBef>
            </a:pPr>
            <a:r>
              <a:rPr sz="1100" b="1" i="0">
                <a:solidFill>
                  <a:srgbClr val="2165CB"/>
                </a:solidFill>
                <a:latin typeface="Open Sans"/>
              </a:rPr>
              <a:t>•  </a:t>
            </a:r>
            <a:r>
              <a:rPr sz="1100" b="0" i="0">
                <a:solidFill>
                  <a:srgbClr val="242627"/>
                </a:solidFill>
                <a:latin typeface="Open Sans"/>
              </a:rPr>
              <a:t>Kanal koji se pomaknuo iz računa nestaje: inkrementalne komade vrednujemo prema prosječnoj marži svih kanala.</a:t>
            </a:r>
          </a:p>
        </p:txBody>
      </p:sp>
      <p:sp>
        <p:nvSpPr>
          <p:cNvPr id="16" name="Rectangle 15"/>
          <p:cNvSpPr/>
          <p:nvPr/>
        </p:nvSpPr>
        <p:spPr>
          <a:xfrm>
            <a:off x="1261872" y="569671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1444751" y="5715000"/>
            <a:ext cx="9528048" cy="548640"/>
          </a:xfrm>
          <a:prstGeom prst="rect">
            <a:avLst/>
          </a:prstGeom>
          <a:noFill/>
        </p:spPr>
        <p:txBody>
          <a:bodyPr wrap="square" lIns="0" tIns="18288" rIns="0" bIns="18288" anchor="ctr">
            <a:spAutoFit/>
          </a:bodyPr>
          <a:lstStyle/>
          <a:p>
            <a:pPr algn="l"/>
            <a:r>
              <a:rPr sz="1400" b="1" i="0">
                <a:solidFill>
                  <a:srgbClr val="242627"/>
                </a:solidFill>
                <a:latin typeface="Open Sans"/>
              </a:rPr>
              <a:t>Ako odgovora nema, znate koliko prodaju članovi. Ne znate koliko je od toga napravio program.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261872" y="640080"/>
            <a:ext cx="9692640" cy="502920"/>
          </a:xfrm>
          <a:prstGeom prst="rect">
            <a:avLst/>
          </a:prstGeom>
          <a:noFill/>
        </p:spPr>
        <p:txBody>
          <a:bodyPr wrap="square" lIns="0" tIns="18288" rIns="0" bIns="18288" anchor="t">
            <a:spAutoFit/>
          </a:bodyPr>
          <a:lstStyle/>
          <a:p>
            <a:pPr algn="l"/>
            <a:r>
              <a:rPr sz="3000" b="1" i="0">
                <a:solidFill>
                  <a:srgbClr val="2266CC"/>
                </a:solidFill>
                <a:latin typeface="Open Sans"/>
              </a:rPr>
              <a:t>Pet stvari</a:t>
            </a:r>
          </a:p>
        </p:txBody>
      </p:sp>
      <p:sp>
        <p:nvSpPr>
          <p:cNvPr id="3" name="TextBox 2"/>
          <p:cNvSpPr txBox="1"/>
          <p:nvPr/>
        </p:nvSpPr>
        <p:spPr>
          <a:xfrm>
            <a:off x="1261872" y="1078992"/>
            <a:ext cx="9692640" cy="502920"/>
          </a:xfrm>
          <a:prstGeom prst="rect">
            <a:avLst/>
          </a:prstGeom>
          <a:noFill/>
        </p:spPr>
        <p:txBody>
          <a:bodyPr wrap="square" lIns="0" tIns="18288" rIns="0" bIns="18288" anchor="t">
            <a:spAutoFit/>
          </a:bodyPr>
          <a:lstStyle/>
          <a:p>
            <a:pPr algn="l"/>
            <a:r>
              <a:rPr sz="3000" b="1" i="0">
                <a:solidFill>
                  <a:srgbClr val="242627"/>
                </a:solidFill>
                <a:latin typeface="Open Sans"/>
              </a:rPr>
              <a:t>za sutra</a:t>
            </a:r>
          </a:p>
        </p:txBody>
      </p:sp>
      <p:sp>
        <p:nvSpPr>
          <p:cNvPr id="4" name="TextBox 3"/>
          <p:cNvSpPr txBox="1"/>
          <p:nvPr/>
        </p:nvSpPr>
        <p:spPr>
          <a:xfrm>
            <a:off x="1261872" y="1691640"/>
            <a:ext cx="9710928" cy="548640"/>
          </a:xfrm>
          <a:prstGeom prst="rect">
            <a:avLst/>
          </a:prstGeom>
          <a:noFill/>
        </p:spPr>
        <p:txBody>
          <a:bodyPr wrap="square" lIns="0" tIns="18288" rIns="0" bIns="18288" anchor="t">
            <a:spAutoFit/>
          </a:bodyPr>
          <a:lstStyle/>
          <a:p>
            <a:pPr algn="l"/>
            <a:r>
              <a:rPr sz="1300" b="0" i="0">
                <a:solidFill>
                  <a:srgbClr val="5C626B"/>
                </a:solidFill>
                <a:latin typeface="Open Sans"/>
              </a:rPr>
              <a:t>Sve se može započeti bez novog sustava.</a:t>
            </a:r>
          </a:p>
        </p:txBody>
      </p:sp>
      <p:sp>
        <p:nvSpPr>
          <p:cNvPr id="5" name="Rectangle 4"/>
          <p:cNvSpPr/>
          <p:nvPr/>
        </p:nvSpPr>
        <p:spPr>
          <a:xfrm>
            <a:off x="1261872" y="2331720"/>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261872" y="2331720"/>
            <a:ext cx="548640" cy="621792"/>
          </a:xfrm>
          <a:prstGeom prst="rect">
            <a:avLst/>
          </a:prstGeom>
          <a:noFill/>
        </p:spPr>
        <p:txBody>
          <a:bodyPr wrap="square" lIns="0" tIns="18288" rIns="0" bIns="18288" anchor="ctr">
            <a:spAutoFit/>
          </a:bodyPr>
          <a:lstStyle/>
          <a:p>
            <a:pPr algn="ctr"/>
            <a:r>
              <a:rPr sz="1400" b="1" i="0">
                <a:solidFill>
                  <a:srgbClr val="FFFFFF"/>
                </a:solidFill>
                <a:latin typeface="Open Sans"/>
              </a:rPr>
              <a:t>01</a:t>
            </a:r>
          </a:p>
        </p:txBody>
      </p:sp>
      <p:sp>
        <p:nvSpPr>
          <p:cNvPr id="7" name="Rectangle 6"/>
          <p:cNvSpPr/>
          <p:nvPr/>
        </p:nvSpPr>
        <p:spPr>
          <a:xfrm>
            <a:off x="1810512" y="2331720"/>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993391" y="2377439"/>
            <a:ext cx="6035040" cy="292608"/>
          </a:xfrm>
          <a:prstGeom prst="rect">
            <a:avLst/>
          </a:prstGeom>
          <a:noFill/>
        </p:spPr>
        <p:txBody>
          <a:bodyPr wrap="square" lIns="0" tIns="18288" rIns="0" bIns="18288" anchor="t">
            <a:spAutoFit/>
          </a:bodyPr>
          <a:lstStyle/>
          <a:p>
            <a:pPr algn="l"/>
            <a:r>
              <a:rPr sz="1300" b="1" i="0">
                <a:solidFill>
                  <a:srgbClr val="242627"/>
                </a:solidFill>
                <a:latin typeface="Open Sans"/>
              </a:rPr>
              <a:t>Otvorite bilancu, ne oglas</a:t>
            </a:r>
          </a:p>
        </p:txBody>
      </p:sp>
      <p:sp>
        <p:nvSpPr>
          <p:cNvPr id="9" name="TextBox 8"/>
          <p:cNvSpPr txBox="1"/>
          <p:nvPr/>
        </p:nvSpPr>
        <p:spPr>
          <a:xfrm>
            <a:off x="1993391" y="2660903"/>
            <a:ext cx="6035040" cy="320040"/>
          </a:xfrm>
          <a:prstGeom prst="rect">
            <a:avLst/>
          </a:prstGeom>
          <a:noFill/>
        </p:spPr>
        <p:txBody>
          <a:bodyPr wrap="square" lIns="0" tIns="18288" rIns="0" bIns="18288" anchor="t">
            <a:spAutoFit/>
          </a:bodyPr>
          <a:lstStyle/>
          <a:p>
            <a:pPr algn="l"/>
            <a:r>
              <a:rPr sz="1050" b="0" i="0">
                <a:solidFill>
                  <a:srgbClr val="5C626B"/>
                </a:solidFill>
                <a:latin typeface="Open Sans"/>
              </a:rPr>
              <a:t>Izračunajte premiju vjernosti: stopa marže članova minus nečlanova, nakon svih pogodnosti. Jedno poslijepodne.</a:t>
            </a:r>
          </a:p>
        </p:txBody>
      </p:sp>
      <p:sp>
        <p:nvSpPr>
          <p:cNvPr id="10" name="Rectangle 9"/>
          <p:cNvSpPr/>
          <p:nvPr/>
        </p:nvSpPr>
        <p:spPr>
          <a:xfrm>
            <a:off x="1261872" y="3044952"/>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261872" y="3044952"/>
            <a:ext cx="548640" cy="621792"/>
          </a:xfrm>
          <a:prstGeom prst="rect">
            <a:avLst/>
          </a:prstGeom>
          <a:noFill/>
        </p:spPr>
        <p:txBody>
          <a:bodyPr wrap="square" lIns="0" tIns="18288" rIns="0" bIns="18288" anchor="ctr">
            <a:spAutoFit/>
          </a:bodyPr>
          <a:lstStyle/>
          <a:p>
            <a:pPr algn="ctr"/>
            <a:r>
              <a:rPr sz="1400" b="1" i="0">
                <a:solidFill>
                  <a:srgbClr val="FFFFFF"/>
                </a:solidFill>
                <a:latin typeface="Open Sans"/>
              </a:rPr>
              <a:t>02</a:t>
            </a:r>
          </a:p>
        </p:txBody>
      </p:sp>
      <p:sp>
        <p:nvSpPr>
          <p:cNvPr id="12" name="Rectangle 11"/>
          <p:cNvSpPr/>
          <p:nvPr/>
        </p:nvSpPr>
        <p:spPr>
          <a:xfrm>
            <a:off x="1810512" y="3044952"/>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1993391" y="3090672"/>
            <a:ext cx="6035040" cy="292608"/>
          </a:xfrm>
          <a:prstGeom prst="rect">
            <a:avLst/>
          </a:prstGeom>
          <a:noFill/>
        </p:spPr>
        <p:txBody>
          <a:bodyPr wrap="square" lIns="0" tIns="18288" rIns="0" bIns="18288" anchor="t">
            <a:spAutoFit/>
          </a:bodyPr>
          <a:lstStyle/>
          <a:p>
            <a:pPr algn="l"/>
            <a:r>
              <a:rPr sz="1300" b="1" i="0">
                <a:solidFill>
                  <a:srgbClr val="242627"/>
                </a:solidFill>
                <a:latin typeface="Open Sans"/>
              </a:rPr>
              <a:t>Zapišite koje ponašanje program kupuje</a:t>
            </a:r>
          </a:p>
        </p:txBody>
      </p:sp>
      <p:sp>
        <p:nvSpPr>
          <p:cNvPr id="14" name="TextBox 13"/>
          <p:cNvSpPr txBox="1"/>
          <p:nvPr/>
        </p:nvSpPr>
        <p:spPr>
          <a:xfrm>
            <a:off x="1993391" y="3374136"/>
            <a:ext cx="6035040" cy="320040"/>
          </a:xfrm>
          <a:prstGeom prst="rect">
            <a:avLst/>
          </a:prstGeom>
          <a:noFill/>
        </p:spPr>
        <p:txBody>
          <a:bodyPr wrap="square" lIns="0" tIns="18288" rIns="0" bIns="18288" anchor="t">
            <a:spAutoFit/>
          </a:bodyPr>
          <a:lstStyle/>
          <a:p>
            <a:pPr algn="l"/>
            <a:r>
              <a:rPr sz="1050" b="0" i="0">
                <a:solidFill>
                  <a:srgbClr val="5C626B"/>
                </a:solidFill>
                <a:latin typeface="Open Sans"/>
              </a:rPr>
              <a:t>Prva kupnja, ranija ponovna kupnja, druga kategorija ili zadržani kupac. Jedno, ne sva četiri.</a:t>
            </a:r>
          </a:p>
        </p:txBody>
      </p:sp>
      <p:sp>
        <p:nvSpPr>
          <p:cNvPr id="15" name="Rectangle 14"/>
          <p:cNvSpPr/>
          <p:nvPr/>
        </p:nvSpPr>
        <p:spPr>
          <a:xfrm>
            <a:off x="1261872" y="3758183"/>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1261872" y="3758183"/>
            <a:ext cx="548640" cy="621792"/>
          </a:xfrm>
          <a:prstGeom prst="rect">
            <a:avLst/>
          </a:prstGeom>
          <a:noFill/>
        </p:spPr>
        <p:txBody>
          <a:bodyPr wrap="square" lIns="0" tIns="18288" rIns="0" bIns="18288" anchor="ctr">
            <a:spAutoFit/>
          </a:bodyPr>
          <a:lstStyle/>
          <a:p>
            <a:pPr algn="ctr"/>
            <a:r>
              <a:rPr sz="1400" b="1" i="0">
                <a:solidFill>
                  <a:srgbClr val="FFFFFF"/>
                </a:solidFill>
                <a:latin typeface="Open Sans"/>
              </a:rPr>
              <a:t>03</a:t>
            </a:r>
          </a:p>
        </p:txBody>
      </p:sp>
      <p:sp>
        <p:nvSpPr>
          <p:cNvPr id="17" name="Rectangle 16"/>
          <p:cNvSpPr/>
          <p:nvPr/>
        </p:nvSpPr>
        <p:spPr>
          <a:xfrm>
            <a:off x="1810512" y="3758183"/>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993391" y="3803903"/>
            <a:ext cx="6035040" cy="292608"/>
          </a:xfrm>
          <a:prstGeom prst="rect">
            <a:avLst/>
          </a:prstGeom>
          <a:noFill/>
        </p:spPr>
        <p:txBody>
          <a:bodyPr wrap="square" lIns="0" tIns="18288" rIns="0" bIns="18288" anchor="t">
            <a:spAutoFit/>
          </a:bodyPr>
          <a:lstStyle/>
          <a:p>
            <a:pPr algn="l"/>
            <a:r>
              <a:rPr sz="1300" b="1" i="0">
                <a:solidFill>
                  <a:srgbClr val="242627"/>
                </a:solidFill>
                <a:latin typeface="Open Sans"/>
              </a:rPr>
              <a:t>Odgovorite što kažete tjedan dana nakon kupnje</a:t>
            </a:r>
          </a:p>
        </p:txBody>
      </p:sp>
      <p:sp>
        <p:nvSpPr>
          <p:cNvPr id="19" name="TextBox 18"/>
          <p:cNvSpPr txBox="1"/>
          <p:nvPr/>
        </p:nvSpPr>
        <p:spPr>
          <a:xfrm>
            <a:off x="1993391" y="4087368"/>
            <a:ext cx="6035040" cy="320040"/>
          </a:xfrm>
          <a:prstGeom prst="rect">
            <a:avLst/>
          </a:prstGeom>
          <a:noFill/>
        </p:spPr>
        <p:txBody>
          <a:bodyPr wrap="square" lIns="0" tIns="18288" rIns="0" bIns="18288" anchor="t">
            <a:spAutoFit/>
          </a:bodyPr>
          <a:lstStyle/>
          <a:p>
            <a:pPr algn="l"/>
            <a:r>
              <a:rPr sz="1050" b="0" i="0">
                <a:solidFill>
                  <a:srgbClr val="5C626B"/>
                </a:solidFill>
                <a:latin typeface="Open Sans"/>
              </a:rPr>
              <a:t>Recept, ormar, savjet, poziv. Nešto što nije postotak.</a:t>
            </a:r>
          </a:p>
        </p:txBody>
      </p:sp>
      <p:sp>
        <p:nvSpPr>
          <p:cNvPr id="20" name="Rectangle 19"/>
          <p:cNvSpPr/>
          <p:nvPr/>
        </p:nvSpPr>
        <p:spPr>
          <a:xfrm>
            <a:off x="1261872" y="4471416"/>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1261872" y="4471416"/>
            <a:ext cx="548640" cy="621792"/>
          </a:xfrm>
          <a:prstGeom prst="rect">
            <a:avLst/>
          </a:prstGeom>
          <a:noFill/>
        </p:spPr>
        <p:txBody>
          <a:bodyPr wrap="square" lIns="0" tIns="18288" rIns="0" bIns="18288" anchor="ctr">
            <a:spAutoFit/>
          </a:bodyPr>
          <a:lstStyle/>
          <a:p>
            <a:pPr algn="ctr"/>
            <a:r>
              <a:rPr sz="1400" b="1" i="0">
                <a:solidFill>
                  <a:srgbClr val="FFFFFF"/>
                </a:solidFill>
                <a:latin typeface="Open Sans"/>
              </a:rPr>
              <a:t>04</a:t>
            </a:r>
          </a:p>
        </p:txBody>
      </p:sp>
      <p:sp>
        <p:nvSpPr>
          <p:cNvPr id="22" name="Rectangle 21"/>
          <p:cNvSpPr/>
          <p:nvPr/>
        </p:nvSpPr>
        <p:spPr>
          <a:xfrm>
            <a:off x="1810512" y="4471416"/>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1993391" y="4517136"/>
            <a:ext cx="6035040" cy="292608"/>
          </a:xfrm>
          <a:prstGeom prst="rect">
            <a:avLst/>
          </a:prstGeom>
          <a:noFill/>
        </p:spPr>
        <p:txBody>
          <a:bodyPr wrap="square" lIns="0" tIns="18288" rIns="0" bIns="18288" anchor="t">
            <a:spAutoFit/>
          </a:bodyPr>
          <a:lstStyle/>
          <a:p>
            <a:pPr algn="l"/>
            <a:r>
              <a:rPr sz="1300" b="1" i="0">
                <a:solidFill>
                  <a:srgbClr val="242627"/>
                </a:solidFill>
                <a:latin typeface="Open Sans"/>
              </a:rPr>
              <a:t>Naučite popust kome ga daje</a:t>
            </a:r>
          </a:p>
        </p:txBody>
      </p:sp>
      <p:sp>
        <p:nvSpPr>
          <p:cNvPr id="24" name="TextBox 23"/>
          <p:cNvSpPr txBox="1"/>
          <p:nvPr/>
        </p:nvSpPr>
        <p:spPr>
          <a:xfrm>
            <a:off x="1993391" y="4800600"/>
            <a:ext cx="6035040" cy="320040"/>
          </a:xfrm>
          <a:prstGeom prst="rect">
            <a:avLst/>
          </a:prstGeom>
          <a:noFill/>
        </p:spPr>
        <p:txBody>
          <a:bodyPr wrap="square" lIns="0" tIns="18288" rIns="0" bIns="18288" anchor="t">
            <a:spAutoFit/>
          </a:bodyPr>
          <a:lstStyle/>
          <a:p>
            <a:pPr algn="l"/>
            <a:r>
              <a:rPr sz="1050" b="0" i="0">
                <a:solidFill>
                  <a:srgbClr val="5C626B"/>
                </a:solidFill>
                <a:latin typeface="Open Sans"/>
              </a:rPr>
              <a:t>Ciljani kupon lakim i umjerenim kupcima. Prepoznavanje teškima.</a:t>
            </a:r>
          </a:p>
        </p:txBody>
      </p:sp>
      <p:sp>
        <p:nvSpPr>
          <p:cNvPr id="25" name="Rectangle 24"/>
          <p:cNvSpPr/>
          <p:nvPr/>
        </p:nvSpPr>
        <p:spPr>
          <a:xfrm>
            <a:off x="1261872" y="5184648"/>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1261872" y="5184648"/>
            <a:ext cx="548640" cy="621792"/>
          </a:xfrm>
          <a:prstGeom prst="rect">
            <a:avLst/>
          </a:prstGeom>
          <a:noFill/>
        </p:spPr>
        <p:txBody>
          <a:bodyPr wrap="square" lIns="0" tIns="18288" rIns="0" bIns="18288" anchor="ctr">
            <a:spAutoFit/>
          </a:bodyPr>
          <a:lstStyle/>
          <a:p>
            <a:pPr algn="ctr"/>
            <a:r>
              <a:rPr sz="1400" b="1" i="0">
                <a:solidFill>
                  <a:srgbClr val="FFFFFF"/>
                </a:solidFill>
                <a:latin typeface="Open Sans"/>
              </a:rPr>
              <a:t>05</a:t>
            </a:r>
          </a:p>
        </p:txBody>
      </p:sp>
      <p:sp>
        <p:nvSpPr>
          <p:cNvPr id="27" name="Rectangle 26"/>
          <p:cNvSpPr/>
          <p:nvPr/>
        </p:nvSpPr>
        <p:spPr>
          <a:xfrm>
            <a:off x="1810512" y="5184648"/>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1993391" y="5230368"/>
            <a:ext cx="6035040" cy="292608"/>
          </a:xfrm>
          <a:prstGeom prst="rect">
            <a:avLst/>
          </a:prstGeom>
          <a:noFill/>
        </p:spPr>
        <p:txBody>
          <a:bodyPr wrap="square" lIns="0" tIns="18288" rIns="0" bIns="18288" anchor="t">
            <a:spAutoFit/>
          </a:bodyPr>
          <a:lstStyle/>
          <a:p>
            <a:pPr algn="l"/>
            <a:r>
              <a:rPr sz="1300" b="1" i="0">
                <a:solidFill>
                  <a:srgbClr val="242627"/>
                </a:solidFill>
                <a:latin typeface="Open Sans"/>
              </a:rPr>
              <a:t>Zadržite kontrolnu skupinu</a:t>
            </a:r>
          </a:p>
        </p:txBody>
      </p:sp>
      <p:sp>
        <p:nvSpPr>
          <p:cNvPr id="29" name="TextBox 28"/>
          <p:cNvSpPr txBox="1"/>
          <p:nvPr/>
        </p:nvSpPr>
        <p:spPr>
          <a:xfrm>
            <a:off x="1993391" y="5513832"/>
            <a:ext cx="6035040" cy="320040"/>
          </a:xfrm>
          <a:prstGeom prst="rect">
            <a:avLst/>
          </a:prstGeom>
          <a:noFill/>
        </p:spPr>
        <p:txBody>
          <a:bodyPr wrap="square" lIns="0" tIns="18288" rIns="0" bIns="18288" anchor="t">
            <a:spAutoFit/>
          </a:bodyPr>
          <a:lstStyle/>
          <a:p>
            <a:pPr algn="l"/>
            <a:r>
              <a:rPr sz="1050" b="0" i="0">
                <a:solidFill>
                  <a:srgbClr val="5C626B"/>
                </a:solidFill>
                <a:latin typeface="Open Sans"/>
              </a:rPr>
              <a:t>Usporedive skupine čekaju. Mjerite kontribucijsku maržu, ne prihod.</a:t>
            </a:r>
          </a:p>
        </p:txBody>
      </p:sp>
      <p:sp>
        <p:nvSpPr>
          <p:cNvPr id="30" name="Rectangle 29"/>
          <p:cNvSpPr/>
          <p:nvPr/>
        </p:nvSpPr>
        <p:spPr>
          <a:xfrm>
            <a:off x="8577072" y="2331720"/>
            <a:ext cx="2395728" cy="3474720"/>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8851392" y="2606039"/>
            <a:ext cx="1847088" cy="411480"/>
          </a:xfrm>
          <a:prstGeom prst="rect">
            <a:avLst/>
          </a:prstGeom>
          <a:noFill/>
        </p:spPr>
        <p:txBody>
          <a:bodyPr wrap="square" lIns="0" tIns="18288" rIns="0" bIns="18288" anchor="t">
            <a:spAutoFit/>
          </a:bodyPr>
          <a:lstStyle/>
          <a:p>
            <a:pPr algn="l"/>
            <a:r>
              <a:rPr sz="1500" b="1" i="0">
                <a:solidFill>
                  <a:srgbClr val="FFFFFF"/>
                </a:solidFill>
                <a:latin typeface="Open Sans"/>
              </a:rPr>
              <a:t>Prijavljeni dobivate</a:t>
            </a:r>
          </a:p>
        </p:txBody>
      </p:sp>
      <p:sp>
        <p:nvSpPr>
          <p:cNvPr id="32" name="TextBox 31"/>
          <p:cNvSpPr txBox="1"/>
          <p:nvPr/>
        </p:nvSpPr>
        <p:spPr>
          <a:xfrm>
            <a:off x="8851392" y="3154679"/>
            <a:ext cx="1847088" cy="2468880"/>
          </a:xfrm>
          <a:prstGeom prst="rect">
            <a:avLst/>
          </a:prstGeom>
          <a:noFill/>
        </p:spPr>
        <p:txBody>
          <a:bodyPr wrap="square" lIns="0" tIns="18288" rIns="0" bIns="18288" anchor="t">
            <a:spAutoFit/>
          </a:bodyPr>
          <a:lstStyle/>
          <a:p>
            <a:pPr algn="l"/>
            <a:r>
              <a:rPr sz="1300" b="1" i="0">
                <a:solidFill>
                  <a:srgbClr val="FFFFFF"/>
                </a:solidFill>
                <a:latin typeface="Open Sans"/>
              </a:rPr>
              <a:t>•  </a:t>
            </a:r>
            <a:r>
              <a:rPr sz="1300" b="0" i="0">
                <a:solidFill>
                  <a:srgbClr val="FFFFFF"/>
                </a:solidFill>
                <a:latin typeface="Open Sans"/>
              </a:rPr>
              <a:t>alat za samoprocjenu programa vjernosti</a:t>
            </a:r>
          </a:p>
          <a:p>
            <a:pPr algn="l">
              <a:spcBef>
                <a:spcPts val="800"/>
              </a:spcBef>
            </a:pPr>
            <a:r>
              <a:rPr sz="1300" b="1" i="0">
                <a:solidFill>
                  <a:srgbClr val="FFFFFF"/>
                </a:solidFill>
                <a:latin typeface="Open Sans"/>
              </a:rPr>
              <a:t>•  </a:t>
            </a:r>
            <a:r>
              <a:rPr sz="1300" b="0" i="0">
                <a:solidFill>
                  <a:srgbClr val="FFFFFF"/>
                </a:solidFill>
                <a:latin typeface="Open Sans"/>
              </a:rPr>
              <a:t>snimku webinara</a:t>
            </a:r>
          </a:p>
          <a:p>
            <a:pPr algn="l">
              <a:spcBef>
                <a:spcPts val="800"/>
              </a:spcBef>
            </a:pPr>
            <a:r>
              <a:rPr sz="1300" b="1" i="0">
                <a:solidFill>
                  <a:srgbClr val="FFFFFF"/>
                </a:solidFill>
                <a:latin typeface="Open Sans"/>
              </a:rPr>
              <a:t>•  </a:t>
            </a:r>
            <a:r>
              <a:rPr sz="1300" b="0" i="0">
                <a:solidFill>
                  <a:srgbClr val="FFFFFF"/>
                </a:solidFill>
                <a:latin typeface="Open Sans"/>
              </a:rPr>
              <a:t>materijale i Igorove kolumne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TextBox 2"/>
          <p:cNvSpPr txBox="1"/>
          <p:nvPr/>
        </p:nvSpPr>
        <p:spPr>
          <a:xfrm>
            <a:off x="914400" y="2011680"/>
            <a:ext cx="7315200" cy="1097280"/>
          </a:xfrm>
          <a:prstGeom prst="rect">
            <a:avLst/>
          </a:prstGeom>
          <a:noFill/>
        </p:spPr>
        <p:txBody>
          <a:bodyPr wrap="square" lIns="0" tIns="18288" rIns="0" bIns="18288" anchor="t">
            <a:spAutoFit/>
          </a:bodyPr>
          <a:lstStyle/>
          <a:p>
            <a:pPr algn="l"/>
            <a:r>
              <a:rPr sz="5400" b="1" i="0">
                <a:solidFill>
                  <a:srgbClr val="FFFFFF"/>
                </a:solidFill>
                <a:latin typeface="Open Sans"/>
              </a:rPr>
              <a:t>Pitanja?</a:t>
            </a:r>
          </a:p>
        </p:txBody>
      </p:sp>
      <p:sp>
        <p:nvSpPr>
          <p:cNvPr id="4" name="TextBox 3"/>
          <p:cNvSpPr txBox="1"/>
          <p:nvPr/>
        </p:nvSpPr>
        <p:spPr>
          <a:xfrm>
            <a:off x="914400" y="3200400"/>
            <a:ext cx="8229600" cy="548640"/>
          </a:xfrm>
          <a:prstGeom prst="rect">
            <a:avLst/>
          </a:prstGeom>
          <a:noFill/>
        </p:spPr>
        <p:txBody>
          <a:bodyPr wrap="square" lIns="0" tIns="18288" rIns="0" bIns="18288" anchor="t">
            <a:spAutoFit/>
          </a:bodyPr>
          <a:lstStyle/>
          <a:p>
            <a:pPr algn="l"/>
            <a:r>
              <a:rPr sz="1400" b="0" i="0">
                <a:solidFill>
                  <a:srgbClr val="CFE0F7"/>
                </a:solidFill>
                <a:latin typeface="Open Sans"/>
              </a:rPr>
              <a:t>Prijavljeni dobivate alat za samoprocjenu programa vjernosti, snimku i materijale.</a:t>
            </a:r>
          </a:p>
        </p:txBody>
      </p:sp>
      <p:sp>
        <p:nvSpPr>
          <p:cNvPr id="5" name="TextBox 4"/>
          <p:cNvSpPr txBox="1"/>
          <p:nvPr/>
        </p:nvSpPr>
        <p:spPr>
          <a:xfrm>
            <a:off x="914400" y="5120640"/>
            <a:ext cx="3657600" cy="365760"/>
          </a:xfrm>
          <a:prstGeom prst="rect">
            <a:avLst/>
          </a:prstGeom>
          <a:noFill/>
        </p:spPr>
        <p:txBody>
          <a:bodyPr wrap="square" lIns="0" tIns="18288" rIns="0" bIns="18288" anchor="t">
            <a:spAutoFit/>
          </a:bodyPr>
          <a:lstStyle/>
          <a:p>
            <a:pPr algn="l"/>
            <a:r>
              <a:rPr sz="1500" b="1" i="0">
                <a:solidFill>
                  <a:srgbClr val="FFFFFF"/>
                </a:solidFill>
                <a:latin typeface="Open Sans"/>
              </a:rPr>
              <a:t>Gorazd Zakrajšek</a:t>
            </a:r>
          </a:p>
        </p:txBody>
      </p:sp>
      <p:sp>
        <p:nvSpPr>
          <p:cNvPr id="6" name="TextBox 5"/>
          <p:cNvSpPr txBox="1"/>
          <p:nvPr/>
        </p:nvSpPr>
        <p:spPr>
          <a:xfrm>
            <a:off x="914400" y="5486400"/>
            <a:ext cx="3657600" cy="365760"/>
          </a:xfrm>
          <a:prstGeom prst="rect">
            <a:avLst/>
          </a:prstGeom>
          <a:noFill/>
        </p:spPr>
        <p:txBody>
          <a:bodyPr wrap="square" lIns="0" tIns="18288" rIns="0" bIns="18288" anchor="t">
            <a:spAutoFit/>
          </a:bodyPr>
          <a:lstStyle/>
          <a:p>
            <a:pPr algn="l"/>
            <a:r>
              <a:rPr sz="1150" b="0" i="0">
                <a:solidFill>
                  <a:srgbClr val="CFE0F7"/>
                </a:solidFill>
                <a:latin typeface="Open Sans"/>
              </a:rPr>
              <a:t>gorazd.zakrajsek@frodx.com</a:t>
            </a:r>
          </a:p>
        </p:txBody>
      </p:sp>
      <p:sp>
        <p:nvSpPr>
          <p:cNvPr id="7" name="TextBox 6"/>
          <p:cNvSpPr txBox="1"/>
          <p:nvPr/>
        </p:nvSpPr>
        <p:spPr>
          <a:xfrm>
            <a:off x="4846320" y="5120640"/>
            <a:ext cx="3657600" cy="365760"/>
          </a:xfrm>
          <a:prstGeom prst="rect">
            <a:avLst/>
          </a:prstGeom>
          <a:noFill/>
        </p:spPr>
        <p:txBody>
          <a:bodyPr wrap="square" lIns="0" tIns="18288" rIns="0" bIns="18288" anchor="t">
            <a:spAutoFit/>
          </a:bodyPr>
          <a:lstStyle/>
          <a:p>
            <a:pPr algn="l"/>
            <a:r>
              <a:rPr sz="1500" b="1" i="0">
                <a:solidFill>
                  <a:srgbClr val="FFFFFF"/>
                </a:solidFill>
                <a:latin typeface="Open Sans"/>
              </a:rPr>
              <a:t>Andrej Bergant</a:t>
            </a:r>
          </a:p>
        </p:txBody>
      </p:sp>
      <p:sp>
        <p:nvSpPr>
          <p:cNvPr id="8" name="TextBox 7"/>
          <p:cNvSpPr txBox="1"/>
          <p:nvPr/>
        </p:nvSpPr>
        <p:spPr>
          <a:xfrm>
            <a:off x="4846320" y="5486400"/>
            <a:ext cx="3657600" cy="213905"/>
          </a:xfrm>
          <a:prstGeom prst="rect">
            <a:avLst/>
          </a:prstGeom>
          <a:noFill/>
        </p:spPr>
        <p:txBody>
          <a:bodyPr wrap="square" lIns="0" tIns="18288" rIns="0" bIns="18288" anchor="t">
            <a:spAutoFit/>
          </a:bodyPr>
          <a:lstStyle/>
          <a:p>
            <a:pPr algn="l"/>
            <a:r>
              <a:rPr lang="sl-SI" sz="1150">
                <a:solidFill>
                  <a:srgbClr val="CFE0F7"/>
                </a:solidFill>
                <a:latin typeface="Open Sans"/>
              </a:rPr>
              <a:t>a</a:t>
            </a:r>
            <a:r>
              <a:rPr lang="sl-SI" sz="1150" b="0" i="0">
                <a:solidFill>
                  <a:srgbClr val="CFE0F7"/>
                </a:solidFill>
                <a:latin typeface="Open Sans"/>
              </a:rPr>
              <a:t>ndrej.bergant@</a:t>
            </a:r>
            <a:r>
              <a:rPr sz="1150" b="0" i="0" err="1">
                <a:solidFill>
                  <a:srgbClr val="CFE0F7"/>
                </a:solidFill>
                <a:latin typeface="Open Sans"/>
              </a:rPr>
              <a:t>frodx.com</a:t>
            </a:r>
            <a:endParaRPr sz="1150" b="0" i="0">
              <a:solidFill>
                <a:srgbClr val="CFE0F7"/>
              </a:solidFill>
              <a:latin typeface="Open Sans"/>
            </a:endParaRPr>
          </a:p>
        </p:txBody>
      </p:sp>
      <p:sp>
        <p:nvSpPr>
          <p:cNvPr id="9" name="TextBox 8"/>
          <p:cNvSpPr txBox="1"/>
          <p:nvPr/>
        </p:nvSpPr>
        <p:spPr>
          <a:xfrm>
            <a:off x="9692640" y="5989320"/>
            <a:ext cx="2011680" cy="457200"/>
          </a:xfrm>
          <a:prstGeom prst="rect">
            <a:avLst/>
          </a:prstGeom>
          <a:noFill/>
        </p:spPr>
        <p:txBody>
          <a:bodyPr wrap="square" lIns="0" tIns="18288" rIns="0" bIns="18288" anchor="t">
            <a:spAutoFit/>
          </a:bodyPr>
          <a:lstStyle/>
          <a:p>
            <a:pPr algn="r"/>
            <a:r>
              <a:rPr sz="1600" b="1" i="0">
                <a:solidFill>
                  <a:srgbClr val="FFFFFF"/>
                </a:solidFill>
                <a:latin typeface="Open Sans"/>
              </a:rPr>
              <a:t>FRODX.</a:t>
            </a:r>
          </a:p>
        </p:txBody>
      </p:sp>
    </p:spTree>
  </p:cSld>
  <p:clrMapOvr>
    <a:masterClrMapping/>
  </p:clrMapOvr>
</p:sld>
</file>

<file path=ppt/theme/theme1.xml><?xml version="1.0" encoding="utf-8"?>
<a:theme xmlns:a="http://schemas.openxmlformats.org/drawingml/2006/main" name="Office Theme">
  <a:themeElements>
    <a:clrScheme name="FrodX">
      <a:dk1>
        <a:srgbClr val="242627"/>
      </a:dk1>
      <a:lt1>
        <a:srgbClr val="FFFFFF"/>
      </a:lt1>
      <a:dk2>
        <a:srgbClr val="2266CC"/>
      </a:dk2>
      <a:lt2>
        <a:srgbClr val="E7E6E6"/>
      </a:lt2>
      <a:accent1>
        <a:srgbClr val="2165CB"/>
      </a:accent1>
      <a:accent2>
        <a:srgbClr val="3CC9D8"/>
      </a:accent2>
      <a:accent3>
        <a:srgbClr val="A5A5A5"/>
      </a:accent3>
      <a:accent4>
        <a:srgbClr val="3BC8D7"/>
      </a:accent4>
      <a:accent5>
        <a:srgbClr val="5B9BD5"/>
      </a:accent5>
      <a:accent6>
        <a:srgbClr val="3BC8D7"/>
      </a:accent6>
      <a:hlink>
        <a:srgbClr val="0563C1"/>
      </a:hlink>
      <a:folHlink>
        <a:srgbClr val="3BC8D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5f6d6de-a3e4-44d1-b4da-fa85948230ad">
      <Terms xmlns="http://schemas.microsoft.com/office/infopath/2007/PartnerControls"/>
    </lcf76f155ced4ddcb4097134ff3c332f>
    <TaxCatchAll xmlns="f1a9dcd0-d217-4236-b32e-e214038cb48f" xsi:nil="true"/>
    <_Flow_SignoffStatus xmlns="95f6d6de-a3e4-44d1-b4da-fa85948230ad" xsi:nil="true"/>
    <Path xmlns="95f6d6de-a3e4-44d1-b4da-fa85948230a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423C3C71EA3204685F9850FF434AA4B" ma:contentTypeVersion="18" ma:contentTypeDescription="Ustvari nov dokument." ma:contentTypeScope="" ma:versionID="7015ad91b788e4d91a32c0aaa08e70e1">
  <xsd:schema xmlns:xsd="http://www.w3.org/2001/XMLSchema" xmlns:xs="http://www.w3.org/2001/XMLSchema" xmlns:p="http://schemas.microsoft.com/office/2006/metadata/properties" xmlns:ns2="95f6d6de-a3e4-44d1-b4da-fa85948230ad" xmlns:ns3="f1a9dcd0-d217-4236-b32e-e214038cb48f" targetNamespace="http://schemas.microsoft.com/office/2006/metadata/properties" ma:root="true" ma:fieldsID="326fa2a33d18da21b972cb8e3de70535" ns2:_="" ns3:_="">
    <xsd:import namespace="95f6d6de-a3e4-44d1-b4da-fa85948230ad"/>
    <xsd:import namespace="f1a9dcd0-d217-4236-b32e-e214038cb48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_Flow_SignoffStatus" minOccurs="0"/>
                <xsd:element ref="ns3:SharedWithUsers" minOccurs="0"/>
                <xsd:element ref="ns3:SharedWithDetails" minOccurs="0"/>
                <xsd:element ref="ns2:MediaServiceLocation" minOccurs="0"/>
                <xsd:element ref="ns2:MediaServiceBillingMetadata" minOccurs="0"/>
                <xsd:element ref="ns2:Pat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f6d6de-a3e4-44d1-b4da-fa85948230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Oznake slike" ma:readOnly="false" ma:fieldId="{5cf76f15-5ced-4ddc-b409-7134ff3c332f}" ma:taxonomyMulti="true" ma:sspId="f74cd251-9969-4ac1-8a21-e03ed197b4b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Flow_SignoffStatus" ma:index="20" nillable="true" ma:displayName="Stanje odjave" ma:internalName="Stanje_x0020_odjave">
      <xsd:simpleType>
        <xsd:restriction base="dms:Text"/>
      </xsd:simpleType>
    </xsd:element>
    <xsd:element name="MediaServiceLocation" ma:index="23" nillable="true" ma:displayName="Location" ma:descrip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Path" ma:index="25" nillable="true" ma:displayName="Path" ma:format="Dropdown" ma:internalName="Path">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a9dcd0-d217-4236-b32e-e214038cb48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177f03e-1ae8-474c-88e6-4b4ac78bf56e}" ma:internalName="TaxCatchAll" ma:showField="CatchAllData" ma:web="f1a9dcd0-d217-4236-b32e-e214038cb48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V skupni rabi z"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V skupni rabi s podrobnost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41DD76-86C3-44C2-9146-6ECB7E8C5039}">
  <ds:schemaRefs>
    <ds:schemaRef ds:uri="95f6d6de-a3e4-44d1-b4da-fa85948230ad"/>
    <ds:schemaRef ds:uri="f1a9dcd0-d217-4236-b32e-e214038cb4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D6C1F65-CA19-4C12-B719-1B8073DE4F62}">
  <ds:schemaRefs>
    <ds:schemaRef ds:uri="95f6d6de-a3e4-44d1-b4da-fa85948230ad"/>
    <ds:schemaRef ds:uri="f1a9dcd0-d217-4236-b32e-e214038cb4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3B06BAB-F4C7-4B2C-BB36-73A3EB6ADF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18</Notes>
  <HiddenSlides>5</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Ajdini, Jasmina</dc:creator>
  <cp:revision>1</cp:revision>
  <dcterms:created xsi:type="dcterms:W3CDTF">2022-09-12T10:06:15Z</dcterms:created>
  <dcterms:modified xsi:type="dcterms:W3CDTF">2026-09-16T10:52:54Z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0x010100A423C3C71EA3204685F9850FF434AA4B</vt:lpwstr>
  </property>
  <property fmtid="{D5CDD505-2E9C-101B-9397-08002B2CF9AE}" pid="3" name="MediaServiceImageTags">
    <vt:lpwstr/>
  </property>
</Properties>
</file>